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7315200" cy="9601200"/>
  <p:embeddedFontLst>
    <p:embeddedFont>
      <p:font typeface="Abril Fatface" panose="02000503000000020003" pitchFamily="2" charset="0"/>
      <p:regular r:id="rId20"/>
    </p:embeddedFont>
    <p:embeddedFont>
      <p:font typeface="Calibri" panose="020F0502020204030204" pitchFamily="34" charset="0"/>
      <p:regular r:id="rId21"/>
      <p:bold r:id="rId22"/>
      <p:italic r:id="rId23"/>
      <p:boldItalic r:id="rId24"/>
    </p:embeddedFont>
    <p:embeddedFont>
      <p:font typeface="Open Sans" panose="020B0606030504020204" pitchFamily="34" charset="0"/>
      <p:regular r:id="rId25"/>
    </p:embeddedFont>
    <p:embeddedFont>
      <p:font typeface="Open Sans Bold" panose="020B0604020202020204" charset="0"/>
      <p:regular r:id="rId26"/>
    </p:embeddedFont>
    <p:embeddedFont>
      <p:font typeface="Open Sans Bold Italics"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8" d="100"/>
          <a:sy n="48" d="100"/>
        </p:scale>
        <p:origin x="816" y="-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4736CA71-9217-41C0-AD10-49E3A5C70BFB}" type="datetimeFigureOut">
              <a:rPr lang="en-US" smtClean="0"/>
              <a:t>1/9/2023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22E0BC65-B146-4A15-8B3D-24D03F6A909B}" type="slidenum">
              <a:rPr lang="en-US" smtClean="0"/>
              <a:t>‹#›</a:t>
            </a:fld>
            <a:endParaRPr lang="en-US"/>
          </a:p>
        </p:txBody>
      </p:sp>
    </p:spTree>
    <p:extLst>
      <p:ext uri="{BB962C8B-B14F-4D97-AF65-F5344CB8AC3E}">
        <p14:creationId xmlns:p14="http://schemas.microsoft.com/office/powerpoint/2010/main" val="2870241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E0BC65-B146-4A15-8B3D-24D03F6A909B}" type="slidenum">
              <a:rPr lang="en-US" smtClean="0"/>
              <a:t>1</a:t>
            </a:fld>
            <a:endParaRPr lang="en-US"/>
          </a:p>
        </p:txBody>
      </p:sp>
    </p:spTree>
    <p:extLst>
      <p:ext uri="{BB962C8B-B14F-4D97-AF65-F5344CB8AC3E}">
        <p14:creationId xmlns:p14="http://schemas.microsoft.com/office/powerpoint/2010/main" val="2007546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E0BC65-B146-4A15-8B3D-24D03F6A909B}" type="slidenum">
              <a:rPr lang="en-US" smtClean="0"/>
              <a:t>10</a:t>
            </a:fld>
            <a:endParaRPr lang="en-US"/>
          </a:p>
        </p:txBody>
      </p:sp>
    </p:spTree>
    <p:extLst>
      <p:ext uri="{BB962C8B-B14F-4D97-AF65-F5344CB8AC3E}">
        <p14:creationId xmlns:p14="http://schemas.microsoft.com/office/powerpoint/2010/main" val="387092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E0BC65-B146-4A15-8B3D-24D03F6A909B}" type="slidenum">
              <a:rPr lang="en-US" smtClean="0"/>
              <a:t>11</a:t>
            </a:fld>
            <a:endParaRPr lang="en-US"/>
          </a:p>
        </p:txBody>
      </p:sp>
    </p:spTree>
    <p:extLst>
      <p:ext uri="{BB962C8B-B14F-4D97-AF65-F5344CB8AC3E}">
        <p14:creationId xmlns:p14="http://schemas.microsoft.com/office/powerpoint/2010/main" val="1009291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E0BC65-B146-4A15-8B3D-24D03F6A909B}" type="slidenum">
              <a:rPr lang="en-US" smtClean="0"/>
              <a:t>12</a:t>
            </a:fld>
            <a:endParaRPr lang="en-US"/>
          </a:p>
        </p:txBody>
      </p:sp>
    </p:spTree>
    <p:extLst>
      <p:ext uri="{BB962C8B-B14F-4D97-AF65-F5344CB8AC3E}">
        <p14:creationId xmlns:p14="http://schemas.microsoft.com/office/powerpoint/2010/main" val="3212030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E0BC65-B146-4A15-8B3D-24D03F6A909B}" type="slidenum">
              <a:rPr lang="en-US" smtClean="0"/>
              <a:t>13</a:t>
            </a:fld>
            <a:endParaRPr lang="en-US"/>
          </a:p>
        </p:txBody>
      </p:sp>
    </p:spTree>
    <p:extLst>
      <p:ext uri="{BB962C8B-B14F-4D97-AF65-F5344CB8AC3E}">
        <p14:creationId xmlns:p14="http://schemas.microsoft.com/office/powerpoint/2010/main" val="3195127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E0BC65-B146-4A15-8B3D-24D03F6A909B}" type="slidenum">
              <a:rPr lang="en-US" smtClean="0"/>
              <a:t>14</a:t>
            </a:fld>
            <a:endParaRPr lang="en-US"/>
          </a:p>
        </p:txBody>
      </p:sp>
    </p:spTree>
    <p:extLst>
      <p:ext uri="{BB962C8B-B14F-4D97-AF65-F5344CB8AC3E}">
        <p14:creationId xmlns:p14="http://schemas.microsoft.com/office/powerpoint/2010/main" val="1047219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E0BC65-B146-4A15-8B3D-24D03F6A909B}" type="slidenum">
              <a:rPr lang="en-US" smtClean="0"/>
              <a:t>15</a:t>
            </a:fld>
            <a:endParaRPr lang="en-US"/>
          </a:p>
        </p:txBody>
      </p:sp>
    </p:spTree>
    <p:extLst>
      <p:ext uri="{BB962C8B-B14F-4D97-AF65-F5344CB8AC3E}">
        <p14:creationId xmlns:p14="http://schemas.microsoft.com/office/powerpoint/2010/main" val="3667803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E0BC65-B146-4A15-8B3D-24D03F6A909B}" type="slidenum">
              <a:rPr lang="en-US" smtClean="0"/>
              <a:t>16</a:t>
            </a:fld>
            <a:endParaRPr lang="en-US"/>
          </a:p>
        </p:txBody>
      </p:sp>
    </p:spTree>
    <p:extLst>
      <p:ext uri="{BB962C8B-B14F-4D97-AF65-F5344CB8AC3E}">
        <p14:creationId xmlns:p14="http://schemas.microsoft.com/office/powerpoint/2010/main" val="400409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E0BC65-B146-4A15-8B3D-24D03F6A909B}" type="slidenum">
              <a:rPr lang="en-US" smtClean="0"/>
              <a:t>17</a:t>
            </a:fld>
            <a:endParaRPr lang="en-US"/>
          </a:p>
        </p:txBody>
      </p:sp>
    </p:spTree>
    <p:extLst>
      <p:ext uri="{BB962C8B-B14F-4D97-AF65-F5344CB8AC3E}">
        <p14:creationId xmlns:p14="http://schemas.microsoft.com/office/powerpoint/2010/main" val="2818592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E0BC65-B146-4A15-8B3D-24D03F6A909B}" type="slidenum">
              <a:rPr lang="en-US" smtClean="0"/>
              <a:t>2</a:t>
            </a:fld>
            <a:endParaRPr lang="en-US"/>
          </a:p>
        </p:txBody>
      </p:sp>
    </p:spTree>
    <p:extLst>
      <p:ext uri="{BB962C8B-B14F-4D97-AF65-F5344CB8AC3E}">
        <p14:creationId xmlns:p14="http://schemas.microsoft.com/office/powerpoint/2010/main" val="249179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E0BC65-B146-4A15-8B3D-24D03F6A909B}" type="slidenum">
              <a:rPr lang="en-US" smtClean="0"/>
              <a:t>3</a:t>
            </a:fld>
            <a:endParaRPr lang="en-US"/>
          </a:p>
        </p:txBody>
      </p:sp>
    </p:spTree>
    <p:extLst>
      <p:ext uri="{BB962C8B-B14F-4D97-AF65-F5344CB8AC3E}">
        <p14:creationId xmlns:p14="http://schemas.microsoft.com/office/powerpoint/2010/main" val="447504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E0BC65-B146-4A15-8B3D-24D03F6A909B}" type="slidenum">
              <a:rPr lang="en-US" smtClean="0"/>
              <a:t>4</a:t>
            </a:fld>
            <a:endParaRPr lang="en-US"/>
          </a:p>
        </p:txBody>
      </p:sp>
    </p:spTree>
    <p:extLst>
      <p:ext uri="{BB962C8B-B14F-4D97-AF65-F5344CB8AC3E}">
        <p14:creationId xmlns:p14="http://schemas.microsoft.com/office/powerpoint/2010/main" val="237481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E0BC65-B146-4A15-8B3D-24D03F6A909B}" type="slidenum">
              <a:rPr lang="en-US" smtClean="0"/>
              <a:t>5</a:t>
            </a:fld>
            <a:endParaRPr lang="en-US"/>
          </a:p>
        </p:txBody>
      </p:sp>
    </p:spTree>
    <p:extLst>
      <p:ext uri="{BB962C8B-B14F-4D97-AF65-F5344CB8AC3E}">
        <p14:creationId xmlns:p14="http://schemas.microsoft.com/office/powerpoint/2010/main" val="1716710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E0BC65-B146-4A15-8B3D-24D03F6A909B}" type="slidenum">
              <a:rPr lang="en-US" smtClean="0"/>
              <a:t>6</a:t>
            </a:fld>
            <a:endParaRPr lang="en-US"/>
          </a:p>
        </p:txBody>
      </p:sp>
    </p:spTree>
    <p:extLst>
      <p:ext uri="{BB962C8B-B14F-4D97-AF65-F5344CB8AC3E}">
        <p14:creationId xmlns:p14="http://schemas.microsoft.com/office/powerpoint/2010/main" val="1783338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E0BC65-B146-4A15-8B3D-24D03F6A909B}" type="slidenum">
              <a:rPr lang="en-US" smtClean="0"/>
              <a:t>7</a:t>
            </a:fld>
            <a:endParaRPr lang="en-US"/>
          </a:p>
        </p:txBody>
      </p:sp>
    </p:spTree>
    <p:extLst>
      <p:ext uri="{BB962C8B-B14F-4D97-AF65-F5344CB8AC3E}">
        <p14:creationId xmlns:p14="http://schemas.microsoft.com/office/powerpoint/2010/main" val="2140388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E0BC65-B146-4A15-8B3D-24D03F6A909B}" type="slidenum">
              <a:rPr lang="en-US" smtClean="0"/>
              <a:t>8</a:t>
            </a:fld>
            <a:endParaRPr lang="en-US"/>
          </a:p>
        </p:txBody>
      </p:sp>
    </p:spTree>
    <p:extLst>
      <p:ext uri="{BB962C8B-B14F-4D97-AF65-F5344CB8AC3E}">
        <p14:creationId xmlns:p14="http://schemas.microsoft.com/office/powerpoint/2010/main" val="1917289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E0BC65-B146-4A15-8B3D-24D03F6A909B}" type="slidenum">
              <a:rPr lang="en-US" smtClean="0"/>
              <a:t>9</a:t>
            </a:fld>
            <a:endParaRPr lang="en-US"/>
          </a:p>
        </p:txBody>
      </p:sp>
    </p:spTree>
    <p:extLst>
      <p:ext uri="{BB962C8B-B14F-4D97-AF65-F5344CB8AC3E}">
        <p14:creationId xmlns:p14="http://schemas.microsoft.com/office/powerpoint/2010/main" val="1005672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18" Type="http://schemas.openxmlformats.org/officeDocument/2006/relationships/image" Target="../media/image3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17" Type="http://schemas.openxmlformats.org/officeDocument/2006/relationships/image" Target="../media/image38.png"/><Relationship Id="rId2" Type="http://schemas.openxmlformats.org/officeDocument/2006/relationships/notesSlide" Target="../notesSlides/notesSlide10.xml"/><Relationship Id="rId16" Type="http://schemas.openxmlformats.org/officeDocument/2006/relationships/image" Target="../media/image37.sv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7.svg"/></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8333" b="8333"/>
          <a:stretch>
            <a:fillRect/>
          </a:stretch>
        </p:blipFill>
        <p:spPr>
          <a:xfrm>
            <a:off x="0" y="0"/>
            <a:ext cx="18288000" cy="10287000"/>
          </a:xfrm>
          <a:prstGeom prst="rect">
            <a:avLst/>
          </a:prstGeom>
        </p:spPr>
      </p:pic>
      <p:sp>
        <p:nvSpPr>
          <p:cNvPr id="3" name="TextBox 3"/>
          <p:cNvSpPr txBox="1"/>
          <p:nvPr/>
        </p:nvSpPr>
        <p:spPr>
          <a:xfrm>
            <a:off x="5179641" y="912605"/>
            <a:ext cx="10287399" cy="476250"/>
          </a:xfrm>
          <a:prstGeom prst="rect">
            <a:avLst/>
          </a:prstGeom>
        </p:spPr>
        <p:txBody>
          <a:bodyPr lIns="0" tIns="0" rIns="0" bIns="0" rtlCol="0" anchor="t">
            <a:spAutoFit/>
          </a:bodyPr>
          <a:lstStyle/>
          <a:p>
            <a:pPr>
              <a:lnSpc>
                <a:spcPts val="3839"/>
              </a:lnSpc>
            </a:pPr>
            <a:r>
              <a:rPr lang="en-US" sz="3199" spc="319">
                <a:solidFill>
                  <a:srgbClr val="FAFBFB"/>
                </a:solidFill>
                <a:latin typeface="Open Sans Bold"/>
              </a:rPr>
              <a:t>FARMING IN THE DIGITAL AGE</a:t>
            </a:r>
          </a:p>
        </p:txBody>
      </p:sp>
      <p:sp>
        <p:nvSpPr>
          <p:cNvPr id="4" name="TextBox 4"/>
          <p:cNvSpPr txBox="1"/>
          <p:nvPr/>
        </p:nvSpPr>
        <p:spPr>
          <a:xfrm>
            <a:off x="5179641" y="1573368"/>
            <a:ext cx="12321013" cy="5425440"/>
          </a:xfrm>
          <a:prstGeom prst="rect">
            <a:avLst/>
          </a:prstGeom>
        </p:spPr>
        <p:txBody>
          <a:bodyPr lIns="0" tIns="0" rIns="0" bIns="0" rtlCol="0" anchor="t">
            <a:spAutoFit/>
          </a:bodyPr>
          <a:lstStyle/>
          <a:p>
            <a:pPr>
              <a:lnSpc>
                <a:spcPts val="14279"/>
              </a:lnSpc>
            </a:pPr>
            <a:r>
              <a:rPr lang="en-US" sz="12000" spc="204">
                <a:solidFill>
                  <a:srgbClr val="FFFFFF"/>
                </a:solidFill>
                <a:latin typeface="Open Sans Bold"/>
              </a:rPr>
              <a:t>Getting Started with Farming</a:t>
            </a:r>
          </a:p>
          <a:p>
            <a:pPr>
              <a:lnSpc>
                <a:spcPts val="14279"/>
              </a:lnSpc>
            </a:pPr>
            <a:r>
              <a:rPr lang="en-US" sz="12000" spc="204">
                <a:solidFill>
                  <a:srgbClr val="FFFFFF"/>
                </a:solidFill>
                <a:latin typeface="Open Sans Bold"/>
              </a:rPr>
              <a:t>in Real Estate</a:t>
            </a:r>
          </a:p>
        </p:txBody>
      </p:sp>
      <p:sp>
        <p:nvSpPr>
          <p:cNvPr id="5" name="TextBox 5"/>
          <p:cNvSpPr txBox="1"/>
          <p:nvPr/>
        </p:nvSpPr>
        <p:spPr>
          <a:xfrm>
            <a:off x="5356367" y="8222062"/>
            <a:ext cx="11902933" cy="538440"/>
          </a:xfrm>
          <a:prstGeom prst="rect">
            <a:avLst/>
          </a:prstGeom>
        </p:spPr>
        <p:txBody>
          <a:bodyPr lIns="0" tIns="0" rIns="0" bIns="0" rtlCol="0" anchor="t">
            <a:spAutoFit/>
          </a:bodyPr>
          <a:lstStyle/>
          <a:p>
            <a:pPr>
              <a:lnSpc>
                <a:spcPts val="4479"/>
              </a:lnSpc>
            </a:pPr>
            <a:r>
              <a:rPr lang="en-US" sz="3199" spc="31">
                <a:solidFill>
                  <a:srgbClr val="FAFBFB"/>
                </a:solidFill>
                <a:latin typeface="Open Sans"/>
              </a:rPr>
              <a:t>Presented By: Allie Flath, MyHome &amp; WFG National Title</a:t>
            </a:r>
          </a:p>
        </p:txBody>
      </p:sp>
      <p:sp>
        <p:nvSpPr>
          <p:cNvPr id="6" name="AutoShape 6"/>
          <p:cNvSpPr/>
          <p:nvPr/>
        </p:nvSpPr>
        <p:spPr>
          <a:xfrm>
            <a:off x="5179641" y="7783441"/>
            <a:ext cx="11902933" cy="76678"/>
          </a:xfrm>
          <a:prstGeom prst="rect">
            <a:avLst/>
          </a:prstGeom>
          <a:solidFill>
            <a:srgbClr val="006AB4"/>
          </a:solidFill>
        </p:spPr>
      </p:sp>
      <p:sp>
        <p:nvSpPr>
          <p:cNvPr id="7" name="AutoShape 7"/>
          <p:cNvSpPr/>
          <p:nvPr/>
        </p:nvSpPr>
        <p:spPr>
          <a:xfrm>
            <a:off x="-323850" y="-198522"/>
            <a:ext cx="2857500" cy="10801350"/>
          </a:xfrm>
          <a:prstGeom prst="rect">
            <a:avLst/>
          </a:prstGeom>
          <a:solidFill>
            <a:srgbClr val="FAFBFB"/>
          </a:solidFill>
        </p:spPr>
      </p:sp>
      <p:grpSp>
        <p:nvGrpSpPr>
          <p:cNvPr id="8" name="Group 8"/>
          <p:cNvGrpSpPr/>
          <p:nvPr/>
        </p:nvGrpSpPr>
        <p:grpSpPr>
          <a:xfrm>
            <a:off x="851463" y="3461313"/>
            <a:ext cx="3364374" cy="3364374"/>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6AB4"/>
            </a:solidFill>
          </p:spPr>
        </p:sp>
      </p:grpSp>
      <p:pic>
        <p:nvPicPr>
          <p:cNvPr id="10" name="Picture 10"/>
          <p:cNvPicPr>
            <a:picLocks noChangeAspect="1"/>
          </p:cNvPicPr>
          <p:nvPr/>
        </p:nvPicPr>
        <p:blipFill>
          <a:blip r:embed="rId4"/>
          <a:srcRect/>
          <a:stretch>
            <a:fillRect/>
          </a:stretch>
        </p:blipFill>
        <p:spPr>
          <a:xfrm>
            <a:off x="1208431" y="4166847"/>
            <a:ext cx="2707587" cy="19342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22321"/>
        </a:solidFill>
        <a:effectLst/>
      </p:bgPr>
    </p:bg>
    <p:spTree>
      <p:nvGrpSpPr>
        <p:cNvPr id="1" name=""/>
        <p:cNvGrpSpPr/>
        <p:nvPr/>
      </p:nvGrpSpPr>
      <p:grpSpPr>
        <a:xfrm>
          <a:off x="0" y="0"/>
          <a:ext cx="0" cy="0"/>
          <a:chOff x="0" y="0"/>
          <a:chExt cx="0" cy="0"/>
        </a:xfrm>
      </p:grpSpPr>
      <p:sp>
        <p:nvSpPr>
          <p:cNvPr id="2" name="AutoShape 2"/>
          <p:cNvSpPr/>
          <p:nvPr/>
        </p:nvSpPr>
        <p:spPr>
          <a:xfrm>
            <a:off x="-323850" y="-274722"/>
            <a:ext cx="2190750" cy="10953750"/>
          </a:xfrm>
          <a:prstGeom prst="rect">
            <a:avLst/>
          </a:prstGeom>
          <a:solidFill>
            <a:srgbClr val="FAFBFB"/>
          </a:solidFill>
        </p:spPr>
      </p:sp>
      <p:grpSp>
        <p:nvGrpSpPr>
          <p:cNvPr id="3" name="Group 3"/>
          <p:cNvGrpSpPr/>
          <p:nvPr/>
        </p:nvGrpSpPr>
        <p:grpSpPr>
          <a:xfrm>
            <a:off x="3231950" y="2796645"/>
            <a:ext cx="2679835" cy="3210214"/>
            <a:chOff x="0" y="0"/>
            <a:chExt cx="3573113" cy="4280285"/>
          </a:xfrm>
        </p:grpSpPr>
        <p:sp>
          <p:nvSpPr>
            <p:cNvPr id="4" name="TextBox 4"/>
            <p:cNvSpPr txBox="1"/>
            <p:nvPr/>
          </p:nvSpPr>
          <p:spPr>
            <a:xfrm>
              <a:off x="0" y="3682484"/>
              <a:ext cx="3573113" cy="597801"/>
            </a:xfrm>
            <a:prstGeom prst="rect">
              <a:avLst/>
            </a:prstGeom>
          </p:spPr>
          <p:txBody>
            <a:bodyPr lIns="0" tIns="0" rIns="0" bIns="0" rtlCol="0" anchor="t">
              <a:spAutoFit/>
            </a:bodyPr>
            <a:lstStyle/>
            <a:p>
              <a:pPr algn="ctr">
                <a:lnSpc>
                  <a:spcPts val="3938"/>
                </a:lnSpc>
              </a:pPr>
              <a:r>
                <a:rPr lang="en-US" sz="2625">
                  <a:solidFill>
                    <a:srgbClr val="FAFBFB"/>
                  </a:solidFill>
                  <a:latin typeface="Open Sans"/>
                </a:rPr>
                <a:t>Email &amp; Mail</a:t>
              </a:r>
            </a:p>
          </p:txBody>
        </p:sp>
        <p:grpSp>
          <p:nvGrpSpPr>
            <p:cNvPr id="5" name="Group 5"/>
            <p:cNvGrpSpPr/>
            <p:nvPr/>
          </p:nvGrpSpPr>
          <p:grpSpPr>
            <a:xfrm>
              <a:off x="238424" y="0"/>
              <a:ext cx="3096264" cy="3096264"/>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6AB4"/>
              </a:solidFill>
            </p:spPr>
          </p:sp>
        </p:grpSp>
      </p:grpSp>
      <p:grpSp>
        <p:nvGrpSpPr>
          <p:cNvPr id="7" name="Group 7"/>
          <p:cNvGrpSpPr/>
          <p:nvPr/>
        </p:nvGrpSpPr>
        <p:grpSpPr>
          <a:xfrm>
            <a:off x="6864107" y="2796645"/>
            <a:ext cx="2679835" cy="3210214"/>
            <a:chOff x="0" y="0"/>
            <a:chExt cx="3573113" cy="4280285"/>
          </a:xfrm>
        </p:grpSpPr>
        <p:sp>
          <p:nvSpPr>
            <p:cNvPr id="8" name="TextBox 8"/>
            <p:cNvSpPr txBox="1"/>
            <p:nvPr/>
          </p:nvSpPr>
          <p:spPr>
            <a:xfrm>
              <a:off x="0" y="3682484"/>
              <a:ext cx="3573113" cy="597801"/>
            </a:xfrm>
            <a:prstGeom prst="rect">
              <a:avLst/>
            </a:prstGeom>
          </p:spPr>
          <p:txBody>
            <a:bodyPr lIns="0" tIns="0" rIns="0" bIns="0" rtlCol="0" anchor="t">
              <a:spAutoFit/>
            </a:bodyPr>
            <a:lstStyle/>
            <a:p>
              <a:pPr algn="ctr">
                <a:lnSpc>
                  <a:spcPts val="3938"/>
                </a:lnSpc>
              </a:pPr>
              <a:r>
                <a:rPr lang="en-US" sz="2625">
                  <a:solidFill>
                    <a:srgbClr val="FAFBFB"/>
                  </a:solidFill>
                  <a:latin typeface="Open Sans"/>
                </a:rPr>
                <a:t>Phone Calls/Text</a:t>
              </a:r>
            </a:p>
          </p:txBody>
        </p:sp>
        <p:grpSp>
          <p:nvGrpSpPr>
            <p:cNvPr id="9" name="Group 9"/>
            <p:cNvGrpSpPr/>
            <p:nvPr/>
          </p:nvGrpSpPr>
          <p:grpSpPr>
            <a:xfrm>
              <a:off x="238424" y="0"/>
              <a:ext cx="3096264" cy="3096264"/>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6AB4"/>
              </a:solidFill>
            </p:spPr>
          </p:sp>
        </p:grpSp>
      </p:grpSp>
      <p:grpSp>
        <p:nvGrpSpPr>
          <p:cNvPr id="11" name="Group 11"/>
          <p:cNvGrpSpPr/>
          <p:nvPr/>
        </p:nvGrpSpPr>
        <p:grpSpPr>
          <a:xfrm>
            <a:off x="10496263" y="2796645"/>
            <a:ext cx="2679835" cy="3210214"/>
            <a:chOff x="0" y="0"/>
            <a:chExt cx="3573113" cy="4280285"/>
          </a:xfrm>
        </p:grpSpPr>
        <p:sp>
          <p:nvSpPr>
            <p:cNvPr id="12" name="TextBox 12"/>
            <p:cNvSpPr txBox="1"/>
            <p:nvPr/>
          </p:nvSpPr>
          <p:spPr>
            <a:xfrm>
              <a:off x="0" y="3682484"/>
              <a:ext cx="3573113" cy="597801"/>
            </a:xfrm>
            <a:prstGeom prst="rect">
              <a:avLst/>
            </a:prstGeom>
          </p:spPr>
          <p:txBody>
            <a:bodyPr lIns="0" tIns="0" rIns="0" bIns="0" rtlCol="0" anchor="t">
              <a:spAutoFit/>
            </a:bodyPr>
            <a:lstStyle/>
            <a:p>
              <a:pPr algn="ctr">
                <a:lnSpc>
                  <a:spcPts val="3938"/>
                </a:lnSpc>
              </a:pPr>
              <a:r>
                <a:rPr lang="en-US" sz="2625">
                  <a:solidFill>
                    <a:srgbClr val="FAFBFB"/>
                  </a:solidFill>
                  <a:latin typeface="Open Sans"/>
                </a:rPr>
                <a:t>Door Knock</a:t>
              </a:r>
            </a:p>
          </p:txBody>
        </p:sp>
        <p:grpSp>
          <p:nvGrpSpPr>
            <p:cNvPr id="13" name="Group 13"/>
            <p:cNvGrpSpPr/>
            <p:nvPr/>
          </p:nvGrpSpPr>
          <p:grpSpPr>
            <a:xfrm>
              <a:off x="238424" y="0"/>
              <a:ext cx="3096264" cy="3096264"/>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6AB4"/>
              </a:solidFill>
            </p:spPr>
          </p:sp>
        </p:grpSp>
      </p:grpSp>
      <p:sp>
        <p:nvSpPr>
          <p:cNvPr id="15" name="AutoShape 15"/>
          <p:cNvSpPr/>
          <p:nvPr/>
        </p:nvSpPr>
        <p:spPr>
          <a:xfrm>
            <a:off x="2780904" y="2435251"/>
            <a:ext cx="14474683" cy="76678"/>
          </a:xfrm>
          <a:prstGeom prst="rect">
            <a:avLst/>
          </a:prstGeom>
          <a:solidFill>
            <a:srgbClr val="006AB4"/>
          </a:solidFill>
        </p:spPr>
      </p:sp>
      <p:grpSp>
        <p:nvGrpSpPr>
          <p:cNvPr id="16" name="Group 16"/>
          <p:cNvGrpSpPr/>
          <p:nvPr/>
        </p:nvGrpSpPr>
        <p:grpSpPr>
          <a:xfrm>
            <a:off x="14128419" y="2796645"/>
            <a:ext cx="2679835" cy="3210214"/>
            <a:chOff x="0" y="0"/>
            <a:chExt cx="3573113" cy="4280285"/>
          </a:xfrm>
        </p:grpSpPr>
        <p:sp>
          <p:nvSpPr>
            <p:cNvPr id="17" name="TextBox 17"/>
            <p:cNvSpPr txBox="1"/>
            <p:nvPr/>
          </p:nvSpPr>
          <p:spPr>
            <a:xfrm>
              <a:off x="0" y="3682484"/>
              <a:ext cx="3573113" cy="597801"/>
            </a:xfrm>
            <a:prstGeom prst="rect">
              <a:avLst/>
            </a:prstGeom>
          </p:spPr>
          <p:txBody>
            <a:bodyPr lIns="0" tIns="0" rIns="0" bIns="0" rtlCol="0" anchor="t">
              <a:spAutoFit/>
            </a:bodyPr>
            <a:lstStyle/>
            <a:p>
              <a:pPr algn="ctr">
                <a:lnSpc>
                  <a:spcPts val="3938"/>
                </a:lnSpc>
              </a:pPr>
              <a:r>
                <a:rPr lang="en-US" sz="2625">
                  <a:solidFill>
                    <a:srgbClr val="FAFBFB"/>
                  </a:solidFill>
                  <a:latin typeface="Open Sans"/>
                </a:rPr>
                <a:t>Blog</a:t>
              </a:r>
            </a:p>
          </p:txBody>
        </p:sp>
        <p:grpSp>
          <p:nvGrpSpPr>
            <p:cNvPr id="18" name="Group 18"/>
            <p:cNvGrpSpPr/>
            <p:nvPr/>
          </p:nvGrpSpPr>
          <p:grpSpPr>
            <a:xfrm>
              <a:off x="238424" y="0"/>
              <a:ext cx="3096264" cy="3096264"/>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6AB4"/>
              </a:solidFill>
            </p:spPr>
          </p:sp>
        </p:grpSp>
      </p:grpSp>
      <p:grpSp>
        <p:nvGrpSpPr>
          <p:cNvPr id="20" name="Group 20"/>
          <p:cNvGrpSpPr/>
          <p:nvPr/>
        </p:nvGrpSpPr>
        <p:grpSpPr>
          <a:xfrm>
            <a:off x="3231950" y="6230365"/>
            <a:ext cx="2679835" cy="3208818"/>
            <a:chOff x="0" y="0"/>
            <a:chExt cx="3573113" cy="4278424"/>
          </a:xfrm>
        </p:grpSpPr>
        <p:sp>
          <p:nvSpPr>
            <p:cNvPr id="21" name="TextBox 21"/>
            <p:cNvSpPr txBox="1"/>
            <p:nvPr/>
          </p:nvSpPr>
          <p:spPr>
            <a:xfrm>
              <a:off x="0" y="3682484"/>
              <a:ext cx="3573113" cy="595941"/>
            </a:xfrm>
            <a:prstGeom prst="rect">
              <a:avLst/>
            </a:prstGeom>
          </p:spPr>
          <p:txBody>
            <a:bodyPr lIns="0" tIns="0" rIns="0" bIns="0" rtlCol="0" anchor="t">
              <a:spAutoFit/>
            </a:bodyPr>
            <a:lstStyle/>
            <a:p>
              <a:pPr algn="ctr">
                <a:lnSpc>
                  <a:spcPts val="3938"/>
                </a:lnSpc>
              </a:pPr>
              <a:r>
                <a:rPr lang="en-US" sz="2625">
                  <a:solidFill>
                    <a:srgbClr val="FAFBFB"/>
                  </a:solidFill>
                  <a:latin typeface="Open Sans"/>
                </a:rPr>
                <a:t>Social Media</a:t>
              </a:r>
            </a:p>
          </p:txBody>
        </p:sp>
        <p:grpSp>
          <p:nvGrpSpPr>
            <p:cNvPr id="22" name="Group 22"/>
            <p:cNvGrpSpPr/>
            <p:nvPr/>
          </p:nvGrpSpPr>
          <p:grpSpPr>
            <a:xfrm>
              <a:off x="238424" y="0"/>
              <a:ext cx="3096264" cy="3096264"/>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6AB4"/>
              </a:solidFill>
            </p:spPr>
          </p:sp>
        </p:grpSp>
      </p:grpSp>
      <p:grpSp>
        <p:nvGrpSpPr>
          <p:cNvPr id="24" name="Group 24"/>
          <p:cNvGrpSpPr/>
          <p:nvPr/>
        </p:nvGrpSpPr>
        <p:grpSpPr>
          <a:xfrm>
            <a:off x="6864107" y="6230365"/>
            <a:ext cx="2679835" cy="3210214"/>
            <a:chOff x="0" y="0"/>
            <a:chExt cx="3573113" cy="4280285"/>
          </a:xfrm>
        </p:grpSpPr>
        <p:sp>
          <p:nvSpPr>
            <p:cNvPr id="25" name="TextBox 25"/>
            <p:cNvSpPr txBox="1"/>
            <p:nvPr/>
          </p:nvSpPr>
          <p:spPr>
            <a:xfrm>
              <a:off x="0" y="3682484"/>
              <a:ext cx="3573113" cy="597801"/>
            </a:xfrm>
            <a:prstGeom prst="rect">
              <a:avLst/>
            </a:prstGeom>
          </p:spPr>
          <p:txBody>
            <a:bodyPr lIns="0" tIns="0" rIns="0" bIns="0" rtlCol="0" anchor="t">
              <a:spAutoFit/>
            </a:bodyPr>
            <a:lstStyle/>
            <a:p>
              <a:pPr algn="ctr">
                <a:lnSpc>
                  <a:spcPts val="3938"/>
                </a:lnSpc>
              </a:pPr>
              <a:r>
                <a:rPr lang="en-US" sz="2625">
                  <a:solidFill>
                    <a:srgbClr val="FAFBFB"/>
                  </a:solidFill>
                  <a:latin typeface="Open Sans"/>
                </a:rPr>
                <a:t>Open Houses</a:t>
              </a:r>
            </a:p>
          </p:txBody>
        </p:sp>
        <p:grpSp>
          <p:nvGrpSpPr>
            <p:cNvPr id="26" name="Group 26"/>
            <p:cNvGrpSpPr/>
            <p:nvPr/>
          </p:nvGrpSpPr>
          <p:grpSpPr>
            <a:xfrm>
              <a:off x="238424" y="0"/>
              <a:ext cx="3096264" cy="3096264"/>
              <a:chOff x="0" y="0"/>
              <a:chExt cx="6350000" cy="6350000"/>
            </a:xfrm>
          </p:grpSpPr>
          <p:sp>
            <p:nvSpPr>
              <p:cNvPr id="27" name="Freeform 2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6AB4"/>
              </a:solidFill>
            </p:spPr>
          </p:sp>
        </p:grpSp>
      </p:grpSp>
      <p:sp>
        <p:nvSpPr>
          <p:cNvPr id="28" name="TextBox 28"/>
          <p:cNvSpPr txBox="1"/>
          <p:nvPr/>
        </p:nvSpPr>
        <p:spPr>
          <a:xfrm>
            <a:off x="10496263" y="8973178"/>
            <a:ext cx="2679835" cy="958635"/>
          </a:xfrm>
          <a:prstGeom prst="rect">
            <a:avLst/>
          </a:prstGeom>
        </p:spPr>
        <p:txBody>
          <a:bodyPr lIns="0" tIns="0" rIns="0" bIns="0" rtlCol="0" anchor="t">
            <a:spAutoFit/>
          </a:bodyPr>
          <a:lstStyle/>
          <a:p>
            <a:pPr algn="ctr">
              <a:lnSpc>
                <a:spcPts val="3938"/>
              </a:lnSpc>
            </a:pPr>
            <a:r>
              <a:rPr lang="en-US" sz="2625">
                <a:solidFill>
                  <a:srgbClr val="FAFBFB"/>
                </a:solidFill>
                <a:latin typeface="Open Sans"/>
              </a:rPr>
              <a:t>Neighborhood Events</a:t>
            </a:r>
          </a:p>
        </p:txBody>
      </p:sp>
      <p:grpSp>
        <p:nvGrpSpPr>
          <p:cNvPr id="29" name="Group 29"/>
          <p:cNvGrpSpPr/>
          <p:nvPr/>
        </p:nvGrpSpPr>
        <p:grpSpPr>
          <a:xfrm>
            <a:off x="10675081" y="6230365"/>
            <a:ext cx="2322198" cy="2322198"/>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6AB4"/>
            </a:solidFill>
          </p:spPr>
        </p:sp>
      </p:grpSp>
      <p:grpSp>
        <p:nvGrpSpPr>
          <p:cNvPr id="31" name="Group 31"/>
          <p:cNvGrpSpPr/>
          <p:nvPr/>
        </p:nvGrpSpPr>
        <p:grpSpPr>
          <a:xfrm>
            <a:off x="14307237" y="6230365"/>
            <a:ext cx="2322198" cy="2322198"/>
            <a:chOff x="0" y="0"/>
            <a:chExt cx="6350000" cy="6350000"/>
          </a:xfrm>
        </p:grpSpPr>
        <p:sp>
          <p:nvSpPr>
            <p:cNvPr id="32" name="Freeform 3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6AB4"/>
            </a:solidFill>
          </p:spPr>
        </p:sp>
      </p:grpSp>
      <p:pic>
        <p:nvPicPr>
          <p:cNvPr id="33" name="Picture 3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10929" y="3115456"/>
            <a:ext cx="1673379" cy="1673379"/>
          </a:xfrm>
          <a:prstGeom prst="rect">
            <a:avLst/>
          </a:prstGeom>
        </p:spPr>
      </p:pic>
      <p:pic>
        <p:nvPicPr>
          <p:cNvPr id="34" name="Picture 3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000091" y="2926269"/>
            <a:ext cx="1672178" cy="2051752"/>
          </a:xfrm>
          <a:prstGeom prst="rect">
            <a:avLst/>
          </a:prstGeom>
        </p:spPr>
      </p:pic>
      <p:pic>
        <p:nvPicPr>
          <p:cNvPr id="35" name="Picture 3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25742" y="3006020"/>
            <a:ext cx="1892251" cy="1892251"/>
          </a:xfrm>
          <a:prstGeom prst="rect">
            <a:avLst/>
          </a:prstGeom>
        </p:spPr>
      </p:pic>
      <p:pic>
        <p:nvPicPr>
          <p:cNvPr id="36" name="Picture 3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024103" y="6190570"/>
            <a:ext cx="2399637" cy="2399637"/>
          </a:xfrm>
          <a:prstGeom prst="rect">
            <a:avLst/>
          </a:prstGeom>
        </p:spPr>
      </p:pic>
      <p:pic>
        <p:nvPicPr>
          <p:cNvPr id="37" name="Picture 3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666208" y="6285083"/>
            <a:ext cx="2339945" cy="2339945"/>
          </a:xfrm>
          <a:prstGeom prst="rect">
            <a:avLst/>
          </a:prstGeom>
        </p:spPr>
      </p:pic>
      <p:pic>
        <p:nvPicPr>
          <p:cNvPr id="38" name="Picture 3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566980" y="6553699"/>
            <a:ext cx="1802712" cy="1802712"/>
          </a:xfrm>
          <a:prstGeom prst="rect">
            <a:avLst/>
          </a:prstGeom>
        </p:spPr>
      </p:pic>
      <p:pic>
        <p:nvPicPr>
          <p:cNvPr id="39" name="Picture 39"/>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691089" y="3174898"/>
            <a:ext cx="1554495" cy="1554495"/>
          </a:xfrm>
          <a:prstGeom prst="rect">
            <a:avLst/>
          </a:prstGeom>
        </p:spPr>
      </p:pic>
      <p:pic>
        <p:nvPicPr>
          <p:cNvPr id="40" name="Picture 4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3810756" y="6649526"/>
            <a:ext cx="1481726" cy="1481726"/>
          </a:xfrm>
          <a:prstGeom prst="rect">
            <a:avLst/>
          </a:prstGeom>
        </p:spPr>
      </p:pic>
      <p:sp>
        <p:nvSpPr>
          <p:cNvPr id="41" name="TextBox 41"/>
          <p:cNvSpPr txBox="1"/>
          <p:nvPr/>
        </p:nvSpPr>
        <p:spPr>
          <a:xfrm>
            <a:off x="2780904" y="838200"/>
            <a:ext cx="14478396" cy="1219200"/>
          </a:xfrm>
          <a:prstGeom prst="rect">
            <a:avLst/>
          </a:prstGeom>
        </p:spPr>
        <p:txBody>
          <a:bodyPr lIns="0" tIns="0" rIns="0" bIns="0" rtlCol="0" anchor="t">
            <a:spAutoFit/>
          </a:bodyPr>
          <a:lstStyle/>
          <a:p>
            <a:pPr>
              <a:lnSpc>
                <a:spcPts val="9600"/>
              </a:lnSpc>
            </a:pPr>
            <a:r>
              <a:rPr lang="en-US" sz="8000">
                <a:solidFill>
                  <a:srgbClr val="006AB4"/>
                </a:solidFill>
                <a:latin typeface="Open Sans Bold"/>
              </a:rPr>
              <a:t>MARKETING AVENUES</a:t>
            </a:r>
          </a:p>
        </p:txBody>
      </p:sp>
      <p:sp>
        <p:nvSpPr>
          <p:cNvPr id="42" name="TextBox 42"/>
          <p:cNvSpPr txBox="1"/>
          <p:nvPr/>
        </p:nvSpPr>
        <p:spPr>
          <a:xfrm>
            <a:off x="14128597" y="8923161"/>
            <a:ext cx="2679835" cy="955844"/>
          </a:xfrm>
          <a:prstGeom prst="rect">
            <a:avLst/>
          </a:prstGeom>
        </p:spPr>
        <p:txBody>
          <a:bodyPr lIns="0" tIns="0" rIns="0" bIns="0" rtlCol="0" anchor="t">
            <a:spAutoFit/>
          </a:bodyPr>
          <a:lstStyle/>
          <a:p>
            <a:pPr algn="ctr">
              <a:lnSpc>
                <a:spcPts val="3938"/>
              </a:lnSpc>
            </a:pPr>
            <a:r>
              <a:rPr lang="en-US" sz="2625">
                <a:solidFill>
                  <a:srgbClr val="FAFBFB"/>
                </a:solidFill>
                <a:latin typeface="Open Sans"/>
              </a:rPr>
              <a:t>Predictive Analytics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3627"/>
          <a:stretch>
            <a:fillRect/>
          </a:stretch>
        </p:blipFill>
        <p:spPr>
          <a:xfrm>
            <a:off x="0" y="0"/>
            <a:ext cx="18288000" cy="10287000"/>
          </a:xfrm>
          <a:prstGeom prst="rect">
            <a:avLst/>
          </a:prstGeom>
        </p:spPr>
      </p:pic>
      <p:sp>
        <p:nvSpPr>
          <p:cNvPr id="3" name="AutoShape 3"/>
          <p:cNvSpPr/>
          <p:nvPr/>
        </p:nvSpPr>
        <p:spPr>
          <a:xfrm>
            <a:off x="1866900" y="5143500"/>
            <a:ext cx="16668750" cy="5372100"/>
          </a:xfrm>
          <a:prstGeom prst="rect">
            <a:avLst/>
          </a:prstGeom>
          <a:solidFill>
            <a:srgbClr val="FAFBFB">
              <a:alpha val="29804"/>
            </a:srgbClr>
          </a:solidFill>
        </p:spPr>
      </p:sp>
      <p:grpSp>
        <p:nvGrpSpPr>
          <p:cNvPr id="4" name="Group 4"/>
          <p:cNvGrpSpPr/>
          <p:nvPr/>
        </p:nvGrpSpPr>
        <p:grpSpPr>
          <a:xfrm>
            <a:off x="3238300" y="5831031"/>
            <a:ext cx="13716400" cy="3885744"/>
            <a:chOff x="0" y="0"/>
            <a:chExt cx="18288533" cy="5180991"/>
          </a:xfrm>
        </p:grpSpPr>
        <p:sp>
          <p:nvSpPr>
            <p:cNvPr id="5" name="TextBox 5"/>
            <p:cNvSpPr txBox="1"/>
            <p:nvPr/>
          </p:nvSpPr>
          <p:spPr>
            <a:xfrm>
              <a:off x="3" y="0"/>
              <a:ext cx="18288528" cy="1625600"/>
            </a:xfrm>
            <a:prstGeom prst="rect">
              <a:avLst/>
            </a:prstGeom>
          </p:spPr>
          <p:txBody>
            <a:bodyPr lIns="0" tIns="0" rIns="0" bIns="0" rtlCol="0" anchor="t">
              <a:spAutoFit/>
            </a:bodyPr>
            <a:lstStyle/>
            <a:p>
              <a:pPr algn="ctr">
                <a:lnSpc>
                  <a:spcPts val="9600"/>
                </a:lnSpc>
              </a:pPr>
              <a:r>
                <a:rPr lang="en-US" sz="8000">
                  <a:solidFill>
                    <a:srgbClr val="FFFFFF"/>
                  </a:solidFill>
                  <a:latin typeface="Open Sans Bold"/>
                </a:rPr>
                <a:t>THE #s ARE STAGGERING</a:t>
              </a:r>
            </a:p>
          </p:txBody>
        </p:sp>
        <p:sp>
          <p:nvSpPr>
            <p:cNvPr id="6" name="TextBox 6"/>
            <p:cNvSpPr txBox="1"/>
            <p:nvPr/>
          </p:nvSpPr>
          <p:spPr>
            <a:xfrm>
              <a:off x="0" y="1724025"/>
              <a:ext cx="18288533" cy="3456966"/>
            </a:xfrm>
            <a:prstGeom prst="rect">
              <a:avLst/>
            </a:prstGeom>
          </p:spPr>
          <p:txBody>
            <a:bodyPr lIns="0" tIns="0" rIns="0" bIns="0" rtlCol="0" anchor="t">
              <a:spAutoFit/>
            </a:bodyPr>
            <a:lstStyle/>
            <a:p>
              <a:pPr algn="ctr">
                <a:lnSpc>
                  <a:spcPts val="4159"/>
                </a:lnSpc>
              </a:pPr>
              <a:r>
                <a:rPr lang="en-US" sz="3199" spc="255">
                  <a:solidFill>
                    <a:srgbClr val="FAFBFB"/>
                  </a:solidFill>
                  <a:latin typeface="Open Sans"/>
                </a:rPr>
                <a:t>62% OF ONLINE SENIORS AGED 65+ ARE ON FACEBOOK AND 72% ARE BETWEEN AGE 50-64. 88% OF ONLINE USERS OF AGE 18-29 ARE ON FACEBOOK, 84% OF THOSE 30-49.</a:t>
              </a:r>
            </a:p>
            <a:p>
              <a:pPr algn="ctr">
                <a:lnSpc>
                  <a:spcPts val="4159"/>
                </a:lnSpc>
              </a:pPr>
              <a:endParaRPr lang="en-US" sz="3199" spc="255">
                <a:solidFill>
                  <a:srgbClr val="FAFBFB"/>
                </a:solidFill>
                <a:latin typeface="Open Sans"/>
              </a:endParaRPr>
            </a:p>
            <a:p>
              <a:pPr algn="ctr">
                <a:lnSpc>
                  <a:spcPts val="4159"/>
                </a:lnSpc>
              </a:pPr>
              <a:r>
                <a:rPr lang="en-US" sz="3199" spc="255">
                  <a:solidFill>
                    <a:srgbClr val="FAFBFB"/>
                  </a:solidFill>
                  <a:latin typeface="Open Sans"/>
                </a:rPr>
                <a:t>71% OF INSTAGRAM USERS ARE UNDER 35.</a:t>
              </a:r>
            </a:p>
          </p:txBody>
        </p:sp>
      </p:grpSp>
      <p:grpSp>
        <p:nvGrpSpPr>
          <p:cNvPr id="7" name="Group 7"/>
          <p:cNvGrpSpPr/>
          <p:nvPr/>
        </p:nvGrpSpPr>
        <p:grpSpPr>
          <a:xfrm>
            <a:off x="3343075" y="369923"/>
            <a:ext cx="13716400" cy="1797387"/>
            <a:chOff x="0" y="0"/>
            <a:chExt cx="18288533" cy="2396516"/>
          </a:xfrm>
        </p:grpSpPr>
        <p:sp>
          <p:nvSpPr>
            <p:cNvPr id="8" name="TextBox 8"/>
            <p:cNvSpPr txBox="1"/>
            <p:nvPr/>
          </p:nvSpPr>
          <p:spPr>
            <a:xfrm>
              <a:off x="3" y="0"/>
              <a:ext cx="18288528" cy="1625203"/>
            </a:xfrm>
            <a:prstGeom prst="rect">
              <a:avLst/>
            </a:prstGeom>
          </p:spPr>
          <p:txBody>
            <a:bodyPr lIns="0" tIns="0" rIns="0" bIns="0" rtlCol="0" anchor="t">
              <a:spAutoFit/>
            </a:bodyPr>
            <a:lstStyle/>
            <a:p>
              <a:pPr algn="ctr">
                <a:lnSpc>
                  <a:spcPts val="9600"/>
                </a:lnSpc>
              </a:pPr>
              <a:r>
                <a:rPr lang="en-US" sz="8000">
                  <a:solidFill>
                    <a:srgbClr val="006AB4"/>
                  </a:solidFill>
                  <a:latin typeface="Open Sans Bold"/>
                </a:rPr>
                <a:t>2.93 BILLION</a:t>
              </a:r>
            </a:p>
          </p:txBody>
        </p:sp>
        <p:sp>
          <p:nvSpPr>
            <p:cNvPr id="9" name="TextBox 9"/>
            <p:cNvSpPr txBox="1"/>
            <p:nvPr/>
          </p:nvSpPr>
          <p:spPr>
            <a:xfrm>
              <a:off x="0" y="1723628"/>
              <a:ext cx="18288533" cy="672888"/>
            </a:xfrm>
            <a:prstGeom prst="rect">
              <a:avLst/>
            </a:prstGeom>
          </p:spPr>
          <p:txBody>
            <a:bodyPr lIns="0" tIns="0" rIns="0" bIns="0" rtlCol="0" anchor="t">
              <a:spAutoFit/>
            </a:bodyPr>
            <a:lstStyle/>
            <a:p>
              <a:pPr algn="ctr">
                <a:lnSpc>
                  <a:spcPts val="4159"/>
                </a:lnSpc>
              </a:pPr>
              <a:r>
                <a:rPr lang="en-US" sz="3199" spc="255">
                  <a:solidFill>
                    <a:srgbClr val="FAFBFB"/>
                  </a:solidFill>
                  <a:latin typeface="Open Sans"/>
                </a:rPr>
                <a:t>MONTHLY </a:t>
              </a:r>
              <a:r>
                <a:rPr lang="en-US" sz="3199" spc="255">
                  <a:solidFill>
                    <a:srgbClr val="FAFBFB"/>
                  </a:solidFill>
                  <a:latin typeface="Open Sans Bold Italics"/>
                </a:rPr>
                <a:t>ACTIVE </a:t>
              </a:r>
              <a:r>
                <a:rPr lang="en-US" sz="3199" spc="255">
                  <a:solidFill>
                    <a:srgbClr val="FAFBFB"/>
                  </a:solidFill>
                  <a:latin typeface="Open Sans"/>
                </a:rPr>
                <a:t>USERS ON FACEBOOK</a:t>
              </a:r>
            </a:p>
          </p:txBody>
        </p:sp>
      </p:grpSp>
      <p:sp>
        <p:nvSpPr>
          <p:cNvPr id="10" name="AutoShape 10"/>
          <p:cNvSpPr/>
          <p:nvPr/>
        </p:nvSpPr>
        <p:spPr>
          <a:xfrm>
            <a:off x="-323850" y="-274722"/>
            <a:ext cx="2190750" cy="10953750"/>
          </a:xfrm>
          <a:prstGeom prst="rect">
            <a:avLst/>
          </a:prstGeom>
          <a:solidFill>
            <a:srgbClr val="006AB4">
              <a:alpha val="34902"/>
            </a:srgbClr>
          </a:solidFill>
        </p:spPr>
      </p:sp>
      <p:grpSp>
        <p:nvGrpSpPr>
          <p:cNvPr id="11" name="Group 11"/>
          <p:cNvGrpSpPr/>
          <p:nvPr/>
        </p:nvGrpSpPr>
        <p:grpSpPr>
          <a:xfrm>
            <a:off x="628650" y="3963903"/>
            <a:ext cx="2476500" cy="2476500"/>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6AB4"/>
            </a:solidFill>
          </p:spPr>
        </p:sp>
      </p:gr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1184" y="4177477"/>
            <a:ext cx="1991739" cy="1991739"/>
          </a:xfrm>
          <a:prstGeom prst="rect">
            <a:avLst/>
          </a:prstGeom>
        </p:spPr>
      </p:pic>
      <p:grpSp>
        <p:nvGrpSpPr>
          <p:cNvPr id="14" name="Group 14"/>
          <p:cNvGrpSpPr/>
          <p:nvPr/>
        </p:nvGrpSpPr>
        <p:grpSpPr>
          <a:xfrm>
            <a:off x="3343075" y="2408665"/>
            <a:ext cx="13716400" cy="1797387"/>
            <a:chOff x="0" y="0"/>
            <a:chExt cx="18288533" cy="2396516"/>
          </a:xfrm>
        </p:grpSpPr>
        <p:sp>
          <p:nvSpPr>
            <p:cNvPr id="15" name="TextBox 15"/>
            <p:cNvSpPr txBox="1"/>
            <p:nvPr/>
          </p:nvSpPr>
          <p:spPr>
            <a:xfrm>
              <a:off x="3" y="0"/>
              <a:ext cx="18288528" cy="1625203"/>
            </a:xfrm>
            <a:prstGeom prst="rect">
              <a:avLst/>
            </a:prstGeom>
          </p:spPr>
          <p:txBody>
            <a:bodyPr lIns="0" tIns="0" rIns="0" bIns="0" rtlCol="0" anchor="t">
              <a:spAutoFit/>
            </a:bodyPr>
            <a:lstStyle/>
            <a:p>
              <a:pPr algn="ctr">
                <a:lnSpc>
                  <a:spcPts val="9600"/>
                </a:lnSpc>
              </a:pPr>
              <a:r>
                <a:rPr lang="en-US" sz="8000">
                  <a:solidFill>
                    <a:srgbClr val="006AB4"/>
                  </a:solidFill>
                  <a:latin typeface="Open Sans Bold"/>
                </a:rPr>
                <a:t>2 BILLION</a:t>
              </a:r>
            </a:p>
          </p:txBody>
        </p:sp>
        <p:sp>
          <p:nvSpPr>
            <p:cNvPr id="16" name="TextBox 16"/>
            <p:cNvSpPr txBox="1"/>
            <p:nvPr/>
          </p:nvSpPr>
          <p:spPr>
            <a:xfrm>
              <a:off x="0" y="1723628"/>
              <a:ext cx="18288533" cy="672888"/>
            </a:xfrm>
            <a:prstGeom prst="rect">
              <a:avLst/>
            </a:prstGeom>
          </p:spPr>
          <p:txBody>
            <a:bodyPr lIns="0" tIns="0" rIns="0" bIns="0" rtlCol="0" anchor="t">
              <a:spAutoFit/>
            </a:bodyPr>
            <a:lstStyle/>
            <a:p>
              <a:pPr algn="ctr">
                <a:lnSpc>
                  <a:spcPts val="4159"/>
                </a:lnSpc>
              </a:pPr>
              <a:r>
                <a:rPr lang="en-US" sz="3199" spc="255">
                  <a:solidFill>
                    <a:srgbClr val="FAFBFB"/>
                  </a:solidFill>
                  <a:latin typeface="Open Sans"/>
                </a:rPr>
                <a:t>500MIL MONTHLY </a:t>
              </a:r>
              <a:r>
                <a:rPr lang="en-US" sz="3199" spc="255">
                  <a:solidFill>
                    <a:srgbClr val="FAFBFB"/>
                  </a:solidFill>
                  <a:latin typeface="Open Sans Bold Italics"/>
                </a:rPr>
                <a:t>ACTIVE </a:t>
              </a:r>
              <a:r>
                <a:rPr lang="en-US" sz="3199" spc="255">
                  <a:solidFill>
                    <a:srgbClr val="FAFBFB"/>
                  </a:solidFill>
                  <a:latin typeface="Open Sans"/>
                </a:rPr>
                <a:t>USERS ON INSTAGRAM</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0087" b="5325"/>
          <a:stretch>
            <a:fillRect/>
          </a:stretch>
        </p:blipFill>
        <p:spPr>
          <a:xfrm>
            <a:off x="0" y="0"/>
            <a:ext cx="18288000" cy="10287000"/>
          </a:xfrm>
          <a:prstGeom prst="rect">
            <a:avLst/>
          </a:prstGeom>
        </p:spPr>
      </p:pic>
      <p:grpSp>
        <p:nvGrpSpPr>
          <p:cNvPr id="3" name="Group 3"/>
          <p:cNvGrpSpPr/>
          <p:nvPr/>
        </p:nvGrpSpPr>
        <p:grpSpPr>
          <a:xfrm>
            <a:off x="4114400" y="2389336"/>
            <a:ext cx="13144900" cy="5508327"/>
            <a:chOff x="0" y="0"/>
            <a:chExt cx="17526533" cy="7344436"/>
          </a:xfrm>
        </p:grpSpPr>
        <p:sp>
          <p:nvSpPr>
            <p:cNvPr id="4" name="TextBox 4"/>
            <p:cNvSpPr txBox="1"/>
            <p:nvPr/>
          </p:nvSpPr>
          <p:spPr>
            <a:xfrm>
              <a:off x="0" y="266700"/>
              <a:ext cx="17526533" cy="5078730"/>
            </a:xfrm>
            <a:prstGeom prst="rect">
              <a:avLst/>
            </a:prstGeom>
          </p:spPr>
          <p:txBody>
            <a:bodyPr lIns="0" tIns="0" rIns="0" bIns="0" rtlCol="0" anchor="t">
              <a:spAutoFit/>
            </a:bodyPr>
            <a:lstStyle/>
            <a:p>
              <a:pPr>
                <a:lnSpc>
                  <a:spcPts val="14400"/>
                </a:lnSpc>
              </a:pPr>
              <a:r>
                <a:rPr lang="en-US" sz="14400">
                  <a:solidFill>
                    <a:srgbClr val="222321"/>
                  </a:solidFill>
                  <a:latin typeface="Open Sans Bold"/>
                </a:rPr>
                <a:t>YOUR FARM IS ONLINE</a:t>
              </a:r>
            </a:p>
          </p:txBody>
        </p:sp>
        <p:sp>
          <p:nvSpPr>
            <p:cNvPr id="5" name="TextBox 5"/>
            <p:cNvSpPr txBox="1"/>
            <p:nvPr/>
          </p:nvSpPr>
          <p:spPr>
            <a:xfrm>
              <a:off x="0" y="6673532"/>
              <a:ext cx="17526533" cy="670904"/>
            </a:xfrm>
            <a:prstGeom prst="rect">
              <a:avLst/>
            </a:prstGeom>
          </p:spPr>
          <p:txBody>
            <a:bodyPr lIns="0" tIns="0" rIns="0" bIns="0" rtlCol="0" anchor="t">
              <a:spAutoFit/>
            </a:bodyPr>
            <a:lstStyle/>
            <a:p>
              <a:pPr>
                <a:lnSpc>
                  <a:spcPts val="4159"/>
                </a:lnSpc>
              </a:pPr>
              <a:r>
                <a:rPr lang="en-US" sz="3199" spc="255">
                  <a:solidFill>
                    <a:srgbClr val="222321"/>
                  </a:solidFill>
                  <a:latin typeface="Open Sans Bold"/>
                </a:rPr>
                <a:t>IF YOU AREN'T LEVERAGING SOCIAL, YOU ARE LOSING.</a:t>
              </a:r>
            </a:p>
          </p:txBody>
        </p:sp>
        <p:sp>
          <p:nvSpPr>
            <p:cNvPr id="6" name="AutoShape 6"/>
            <p:cNvSpPr/>
            <p:nvPr/>
          </p:nvSpPr>
          <p:spPr>
            <a:xfrm>
              <a:off x="0" y="5972650"/>
              <a:ext cx="17521577" cy="102237"/>
            </a:xfrm>
            <a:prstGeom prst="rect">
              <a:avLst/>
            </a:prstGeom>
            <a:solidFill>
              <a:srgbClr val="222321"/>
            </a:solidFill>
          </p:spPr>
        </p:sp>
      </p:grpSp>
      <p:sp>
        <p:nvSpPr>
          <p:cNvPr id="7" name="AutoShape 7"/>
          <p:cNvSpPr/>
          <p:nvPr/>
        </p:nvSpPr>
        <p:spPr>
          <a:xfrm>
            <a:off x="-323850" y="-274722"/>
            <a:ext cx="2190750" cy="10953750"/>
          </a:xfrm>
          <a:prstGeom prst="rect">
            <a:avLst/>
          </a:prstGeom>
          <a:solidFill>
            <a:srgbClr val="222321"/>
          </a:solidFill>
        </p:spPr>
      </p:sp>
      <p:grpSp>
        <p:nvGrpSpPr>
          <p:cNvPr id="8" name="Group 8"/>
          <p:cNvGrpSpPr/>
          <p:nvPr/>
        </p:nvGrpSpPr>
        <p:grpSpPr>
          <a:xfrm>
            <a:off x="628650" y="3963903"/>
            <a:ext cx="2476500" cy="247650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6AB4"/>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9435" y="4162488"/>
            <a:ext cx="2049425" cy="204942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22321"/>
        </a:solidFill>
        <a:effectLst/>
      </p:bgPr>
    </p:bg>
    <p:spTree>
      <p:nvGrpSpPr>
        <p:cNvPr id="1" name=""/>
        <p:cNvGrpSpPr/>
        <p:nvPr/>
      </p:nvGrpSpPr>
      <p:grpSpPr>
        <a:xfrm>
          <a:off x="0" y="0"/>
          <a:ext cx="0" cy="0"/>
          <a:chOff x="0" y="0"/>
          <a:chExt cx="0" cy="0"/>
        </a:xfrm>
      </p:grpSpPr>
      <p:grpSp>
        <p:nvGrpSpPr>
          <p:cNvPr id="2" name="Group 2"/>
          <p:cNvGrpSpPr/>
          <p:nvPr/>
        </p:nvGrpSpPr>
        <p:grpSpPr>
          <a:xfrm>
            <a:off x="4114400" y="577304"/>
            <a:ext cx="13144912" cy="8941891"/>
            <a:chOff x="0" y="0"/>
            <a:chExt cx="17526549" cy="11922522"/>
          </a:xfrm>
        </p:grpSpPr>
        <p:sp>
          <p:nvSpPr>
            <p:cNvPr id="3" name="TextBox 3"/>
            <p:cNvSpPr txBox="1"/>
            <p:nvPr/>
          </p:nvSpPr>
          <p:spPr>
            <a:xfrm>
              <a:off x="5" y="9653184"/>
              <a:ext cx="17526533" cy="672888"/>
            </a:xfrm>
            <a:prstGeom prst="rect">
              <a:avLst/>
            </a:prstGeom>
          </p:spPr>
          <p:txBody>
            <a:bodyPr lIns="0" tIns="0" rIns="0" bIns="0" rtlCol="0" anchor="t">
              <a:spAutoFit/>
            </a:bodyPr>
            <a:lstStyle/>
            <a:p>
              <a:pPr>
                <a:lnSpc>
                  <a:spcPts val="4159"/>
                </a:lnSpc>
              </a:pPr>
              <a:r>
                <a:rPr lang="en-US" sz="3199" spc="255">
                  <a:solidFill>
                    <a:srgbClr val="006AB4"/>
                  </a:solidFill>
                  <a:latin typeface="Open Sans"/>
                </a:rPr>
                <a:t>BLOG</a:t>
              </a:r>
            </a:p>
          </p:txBody>
        </p:sp>
        <p:sp>
          <p:nvSpPr>
            <p:cNvPr id="4" name="TextBox 4"/>
            <p:cNvSpPr txBox="1"/>
            <p:nvPr/>
          </p:nvSpPr>
          <p:spPr>
            <a:xfrm>
              <a:off x="0" y="10586006"/>
              <a:ext cx="17526533" cy="1336516"/>
            </a:xfrm>
            <a:prstGeom prst="rect">
              <a:avLst/>
            </a:prstGeom>
          </p:spPr>
          <p:txBody>
            <a:bodyPr lIns="0" tIns="0" rIns="0" bIns="0" rtlCol="0" anchor="t">
              <a:spAutoFit/>
            </a:bodyPr>
            <a:lstStyle/>
            <a:p>
              <a:pPr>
                <a:lnSpc>
                  <a:spcPts val="4200"/>
                </a:lnSpc>
              </a:pPr>
              <a:r>
                <a:rPr lang="en-US" sz="2800">
                  <a:solidFill>
                    <a:srgbClr val="FAFBFB"/>
                  </a:solidFill>
                  <a:latin typeface="Open Sans"/>
                </a:rPr>
                <a:t>A blog is a great way to curate content, re-purpose on social media, get SEO, and become an authority. Check out The Denver Ear as an example! </a:t>
              </a:r>
            </a:p>
          </p:txBody>
        </p:sp>
        <p:sp>
          <p:nvSpPr>
            <p:cNvPr id="5" name="TextBox 5"/>
            <p:cNvSpPr txBox="1"/>
            <p:nvPr/>
          </p:nvSpPr>
          <p:spPr>
            <a:xfrm>
              <a:off x="11" y="6207906"/>
              <a:ext cx="17526533" cy="672888"/>
            </a:xfrm>
            <a:prstGeom prst="rect">
              <a:avLst/>
            </a:prstGeom>
          </p:spPr>
          <p:txBody>
            <a:bodyPr lIns="0" tIns="0" rIns="0" bIns="0" rtlCol="0" anchor="t">
              <a:spAutoFit/>
            </a:bodyPr>
            <a:lstStyle/>
            <a:p>
              <a:pPr>
                <a:lnSpc>
                  <a:spcPts val="4159"/>
                </a:lnSpc>
              </a:pPr>
              <a:r>
                <a:rPr lang="en-US" sz="3199" spc="255">
                  <a:solidFill>
                    <a:srgbClr val="006AB4"/>
                  </a:solidFill>
                  <a:latin typeface="Open Sans"/>
                </a:rPr>
                <a:t>GROUPS / AREA SPECIFIC PAGES</a:t>
              </a:r>
            </a:p>
          </p:txBody>
        </p:sp>
        <p:sp>
          <p:nvSpPr>
            <p:cNvPr id="6" name="TextBox 6"/>
            <p:cNvSpPr txBox="1"/>
            <p:nvPr/>
          </p:nvSpPr>
          <p:spPr>
            <a:xfrm>
              <a:off x="16" y="2762628"/>
              <a:ext cx="17526533" cy="672888"/>
            </a:xfrm>
            <a:prstGeom prst="rect">
              <a:avLst/>
            </a:prstGeom>
          </p:spPr>
          <p:txBody>
            <a:bodyPr lIns="0" tIns="0" rIns="0" bIns="0" rtlCol="0" anchor="t">
              <a:spAutoFit/>
            </a:bodyPr>
            <a:lstStyle/>
            <a:p>
              <a:pPr>
                <a:lnSpc>
                  <a:spcPts val="4159"/>
                </a:lnSpc>
              </a:pPr>
              <a:r>
                <a:rPr lang="en-US" sz="3199" spc="255">
                  <a:solidFill>
                    <a:srgbClr val="006AB4"/>
                  </a:solidFill>
                  <a:latin typeface="Open Sans"/>
                </a:rPr>
                <a:t>FACEBOOK &amp; INSTAGRAM ADVERTISING (RE-TARGETING)</a:t>
              </a:r>
            </a:p>
          </p:txBody>
        </p:sp>
        <p:sp>
          <p:nvSpPr>
            <p:cNvPr id="7" name="TextBox 7"/>
            <p:cNvSpPr txBox="1"/>
            <p:nvPr/>
          </p:nvSpPr>
          <p:spPr>
            <a:xfrm>
              <a:off x="5" y="7140728"/>
              <a:ext cx="17526533" cy="2033032"/>
            </a:xfrm>
            <a:prstGeom prst="rect">
              <a:avLst/>
            </a:prstGeom>
          </p:spPr>
          <p:txBody>
            <a:bodyPr lIns="0" tIns="0" rIns="0" bIns="0" rtlCol="0" anchor="t">
              <a:spAutoFit/>
            </a:bodyPr>
            <a:lstStyle/>
            <a:p>
              <a:pPr>
                <a:lnSpc>
                  <a:spcPts val="4200"/>
                </a:lnSpc>
              </a:pPr>
              <a:r>
                <a:rPr lang="en-US" sz="2800">
                  <a:solidFill>
                    <a:srgbClr val="FAFBFB"/>
                  </a:solidFill>
                  <a:latin typeface="Open Sans"/>
                </a:rPr>
                <a:t>Become the local authority in your hood. Share relevant info, stay top of mind, create an online community of sharing neighbors. (i.e. Everything East County, North Phoenix 411, Go Gilbert, The Powell Bubble)</a:t>
              </a:r>
            </a:p>
          </p:txBody>
        </p:sp>
        <p:sp>
          <p:nvSpPr>
            <p:cNvPr id="8" name="TextBox 8"/>
            <p:cNvSpPr txBox="1"/>
            <p:nvPr/>
          </p:nvSpPr>
          <p:spPr>
            <a:xfrm>
              <a:off x="11" y="3704974"/>
              <a:ext cx="17526533" cy="2023507"/>
            </a:xfrm>
            <a:prstGeom prst="rect">
              <a:avLst/>
            </a:prstGeom>
          </p:spPr>
          <p:txBody>
            <a:bodyPr lIns="0" tIns="0" rIns="0" bIns="0" rtlCol="0" anchor="t">
              <a:spAutoFit/>
            </a:bodyPr>
            <a:lstStyle/>
            <a:p>
              <a:pPr>
                <a:lnSpc>
                  <a:spcPts val="4199"/>
                </a:lnSpc>
              </a:pPr>
              <a:r>
                <a:rPr lang="en-US" sz="2799">
                  <a:solidFill>
                    <a:srgbClr val="FAFBFB"/>
                  </a:solidFill>
                  <a:latin typeface="Open Sans"/>
                </a:rPr>
                <a:t>Ads are effective - ONLY if you have follow up email &amp; text funnels in place!</a:t>
              </a:r>
            </a:p>
            <a:p>
              <a:pPr>
                <a:lnSpc>
                  <a:spcPts val="4200"/>
                </a:lnSpc>
              </a:pPr>
              <a:r>
                <a:rPr lang="en-US" sz="2800">
                  <a:solidFill>
                    <a:srgbClr val="FAFBFB"/>
                  </a:solidFill>
                  <a:latin typeface="Open Sans"/>
                </a:rPr>
                <a:t>Scripts and consistency are key in these long term leads. 83% of Instagram users said they found new products or services on Instagram</a:t>
              </a:r>
            </a:p>
          </p:txBody>
        </p:sp>
        <p:sp>
          <p:nvSpPr>
            <p:cNvPr id="9" name="TextBox 9"/>
            <p:cNvSpPr txBox="1"/>
            <p:nvPr/>
          </p:nvSpPr>
          <p:spPr>
            <a:xfrm>
              <a:off x="0" y="0"/>
              <a:ext cx="17526528" cy="1460500"/>
            </a:xfrm>
            <a:prstGeom prst="rect">
              <a:avLst/>
            </a:prstGeom>
          </p:spPr>
          <p:txBody>
            <a:bodyPr lIns="0" tIns="0" rIns="0" bIns="0" rtlCol="0" anchor="t">
              <a:spAutoFit/>
            </a:bodyPr>
            <a:lstStyle/>
            <a:p>
              <a:pPr>
                <a:lnSpc>
                  <a:spcPts val="8640"/>
                </a:lnSpc>
              </a:pPr>
              <a:r>
                <a:rPr lang="en-US" sz="7200">
                  <a:solidFill>
                    <a:srgbClr val="006AB4"/>
                  </a:solidFill>
                  <a:latin typeface="Open Sans Bold"/>
                </a:rPr>
                <a:t>WAYS TO LEVERAGE ONLINE</a:t>
              </a:r>
            </a:p>
          </p:txBody>
        </p:sp>
        <p:sp>
          <p:nvSpPr>
            <p:cNvPr id="10" name="AutoShape 10"/>
            <p:cNvSpPr/>
            <p:nvPr/>
          </p:nvSpPr>
          <p:spPr>
            <a:xfrm>
              <a:off x="0" y="2074733"/>
              <a:ext cx="17521577" cy="102237"/>
            </a:xfrm>
            <a:prstGeom prst="rect">
              <a:avLst/>
            </a:prstGeom>
            <a:solidFill>
              <a:srgbClr val="006AB4"/>
            </a:solidFill>
          </p:spPr>
        </p:sp>
      </p:grpSp>
      <p:sp>
        <p:nvSpPr>
          <p:cNvPr id="11" name="AutoShape 11"/>
          <p:cNvSpPr/>
          <p:nvPr/>
        </p:nvSpPr>
        <p:spPr>
          <a:xfrm>
            <a:off x="-323850" y="-274722"/>
            <a:ext cx="2190750" cy="10953750"/>
          </a:xfrm>
          <a:prstGeom prst="rect">
            <a:avLst/>
          </a:prstGeom>
          <a:solidFill>
            <a:srgbClr val="FAFBFB"/>
          </a:solidFill>
        </p:spPr>
      </p:sp>
      <p:grpSp>
        <p:nvGrpSpPr>
          <p:cNvPr id="12" name="Group 12"/>
          <p:cNvGrpSpPr/>
          <p:nvPr/>
        </p:nvGrpSpPr>
        <p:grpSpPr>
          <a:xfrm>
            <a:off x="628650" y="3963903"/>
            <a:ext cx="2476500" cy="2476500"/>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6AB4"/>
            </a:solidFill>
          </p:spPr>
        </p:sp>
      </p:gr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8322" y="3764922"/>
            <a:ext cx="2757155" cy="275715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22321"/>
        </a:solidFill>
        <a:effectLst/>
      </p:bgPr>
    </p:bg>
    <p:spTree>
      <p:nvGrpSpPr>
        <p:cNvPr id="1" name=""/>
        <p:cNvGrpSpPr/>
        <p:nvPr/>
      </p:nvGrpSpPr>
      <p:grpSpPr>
        <a:xfrm>
          <a:off x="0" y="0"/>
          <a:ext cx="0" cy="0"/>
          <a:chOff x="0" y="0"/>
          <a:chExt cx="0" cy="0"/>
        </a:xfrm>
      </p:grpSpPr>
      <p:sp>
        <p:nvSpPr>
          <p:cNvPr id="2" name="AutoShape 2"/>
          <p:cNvSpPr/>
          <p:nvPr/>
        </p:nvSpPr>
        <p:spPr>
          <a:xfrm>
            <a:off x="-323850" y="-274722"/>
            <a:ext cx="2190750" cy="10953750"/>
          </a:xfrm>
          <a:prstGeom prst="rect">
            <a:avLst/>
          </a:prstGeom>
          <a:solidFill>
            <a:srgbClr val="FAFBFB"/>
          </a:solidFill>
        </p:spPr>
      </p:sp>
      <p:grpSp>
        <p:nvGrpSpPr>
          <p:cNvPr id="3" name="Group 3"/>
          <p:cNvGrpSpPr/>
          <p:nvPr/>
        </p:nvGrpSpPr>
        <p:grpSpPr>
          <a:xfrm>
            <a:off x="3294134" y="7152184"/>
            <a:ext cx="3619900" cy="2205355"/>
            <a:chOff x="0" y="0"/>
            <a:chExt cx="4826533" cy="2940473"/>
          </a:xfrm>
        </p:grpSpPr>
        <p:sp>
          <p:nvSpPr>
            <p:cNvPr id="4" name="TextBox 4"/>
            <p:cNvSpPr txBox="1"/>
            <p:nvPr/>
          </p:nvSpPr>
          <p:spPr>
            <a:xfrm>
              <a:off x="0" y="-28575"/>
              <a:ext cx="4826533" cy="672888"/>
            </a:xfrm>
            <a:prstGeom prst="rect">
              <a:avLst/>
            </a:prstGeom>
          </p:spPr>
          <p:txBody>
            <a:bodyPr lIns="0" tIns="0" rIns="0" bIns="0" rtlCol="0" anchor="t">
              <a:spAutoFit/>
            </a:bodyPr>
            <a:lstStyle/>
            <a:p>
              <a:pPr algn="ctr">
                <a:lnSpc>
                  <a:spcPts val="4159"/>
                </a:lnSpc>
              </a:pPr>
              <a:r>
                <a:rPr lang="en-US" sz="3199" spc="255">
                  <a:solidFill>
                    <a:srgbClr val="006AB4"/>
                  </a:solidFill>
                  <a:latin typeface="Open Sans Bold"/>
                </a:rPr>
                <a:t>DOOR KNOCK</a:t>
              </a:r>
            </a:p>
          </p:txBody>
        </p:sp>
        <p:sp>
          <p:nvSpPr>
            <p:cNvPr id="5" name="TextBox 5"/>
            <p:cNvSpPr txBox="1"/>
            <p:nvPr/>
          </p:nvSpPr>
          <p:spPr>
            <a:xfrm>
              <a:off x="6807" y="704638"/>
              <a:ext cx="4819727" cy="2235835"/>
            </a:xfrm>
            <a:prstGeom prst="rect">
              <a:avLst/>
            </a:prstGeom>
          </p:spPr>
          <p:txBody>
            <a:bodyPr lIns="0" tIns="0" rIns="0" bIns="0" rtlCol="0" anchor="t">
              <a:spAutoFit/>
            </a:bodyPr>
            <a:lstStyle/>
            <a:p>
              <a:pPr algn="ctr">
                <a:lnSpc>
                  <a:spcPts val="3450"/>
                </a:lnSpc>
              </a:pPr>
              <a:r>
                <a:rPr lang="en-US" sz="2300">
                  <a:solidFill>
                    <a:srgbClr val="FAFBFB"/>
                  </a:solidFill>
                  <a:latin typeface="Open Sans"/>
                </a:rPr>
                <a:t>USEFUL TOOL TO BUILD RELATIONSHIPS AND MEET THE NEIGHBORS</a:t>
              </a:r>
            </a:p>
            <a:p>
              <a:pPr algn="ctr">
                <a:lnSpc>
                  <a:spcPts val="3450"/>
                </a:lnSpc>
              </a:pPr>
              <a:r>
                <a:rPr lang="en-US" sz="2300">
                  <a:solidFill>
                    <a:srgbClr val="FAFBFB"/>
                  </a:solidFill>
                  <a:latin typeface="Open Sans"/>
                </a:rPr>
                <a:t>(app)</a:t>
              </a:r>
            </a:p>
          </p:txBody>
        </p:sp>
      </p:grpSp>
      <p:grpSp>
        <p:nvGrpSpPr>
          <p:cNvPr id="6" name="Group 6"/>
          <p:cNvGrpSpPr/>
          <p:nvPr/>
        </p:nvGrpSpPr>
        <p:grpSpPr>
          <a:xfrm>
            <a:off x="8210150" y="7152184"/>
            <a:ext cx="3619900" cy="2205355"/>
            <a:chOff x="0" y="0"/>
            <a:chExt cx="4826533" cy="2940473"/>
          </a:xfrm>
        </p:grpSpPr>
        <p:sp>
          <p:nvSpPr>
            <p:cNvPr id="7" name="TextBox 7"/>
            <p:cNvSpPr txBox="1"/>
            <p:nvPr/>
          </p:nvSpPr>
          <p:spPr>
            <a:xfrm>
              <a:off x="0" y="-28575"/>
              <a:ext cx="4826533" cy="672888"/>
            </a:xfrm>
            <a:prstGeom prst="rect">
              <a:avLst/>
            </a:prstGeom>
          </p:spPr>
          <p:txBody>
            <a:bodyPr lIns="0" tIns="0" rIns="0" bIns="0" rtlCol="0" anchor="t">
              <a:spAutoFit/>
            </a:bodyPr>
            <a:lstStyle/>
            <a:p>
              <a:pPr algn="ctr">
                <a:lnSpc>
                  <a:spcPts val="4159"/>
                </a:lnSpc>
              </a:pPr>
              <a:r>
                <a:rPr lang="en-US" sz="3199" spc="255">
                  <a:solidFill>
                    <a:srgbClr val="006AB4"/>
                  </a:solidFill>
                  <a:latin typeface="Open Sans Bold"/>
                </a:rPr>
                <a:t>OPEN HOUSES</a:t>
              </a:r>
            </a:p>
          </p:txBody>
        </p:sp>
        <p:sp>
          <p:nvSpPr>
            <p:cNvPr id="8" name="TextBox 8"/>
            <p:cNvSpPr txBox="1"/>
            <p:nvPr/>
          </p:nvSpPr>
          <p:spPr>
            <a:xfrm>
              <a:off x="6807" y="704638"/>
              <a:ext cx="4819727" cy="2235835"/>
            </a:xfrm>
            <a:prstGeom prst="rect">
              <a:avLst/>
            </a:prstGeom>
          </p:spPr>
          <p:txBody>
            <a:bodyPr lIns="0" tIns="0" rIns="0" bIns="0" rtlCol="0" anchor="t">
              <a:spAutoFit/>
            </a:bodyPr>
            <a:lstStyle/>
            <a:p>
              <a:pPr algn="ctr">
                <a:lnSpc>
                  <a:spcPts val="3450"/>
                </a:lnSpc>
              </a:pPr>
              <a:r>
                <a:rPr lang="en-US" sz="2300">
                  <a:solidFill>
                    <a:srgbClr val="FAFBFB"/>
                  </a:solidFill>
                  <a:latin typeface="Open Sans"/>
                </a:rPr>
                <a:t>OPEN HOUSES ARE GREAT WAY TO EXTEND YOUR BRAND AND REPUTATION</a:t>
              </a:r>
            </a:p>
            <a:p>
              <a:pPr algn="ctr">
                <a:lnSpc>
                  <a:spcPts val="3450"/>
                </a:lnSpc>
              </a:pPr>
              <a:r>
                <a:rPr lang="en-US" sz="2300">
                  <a:solidFill>
                    <a:srgbClr val="FAFBFB"/>
                  </a:solidFill>
                  <a:latin typeface="Open Sans"/>
                </a:rPr>
                <a:t>(pre-promo)</a:t>
              </a:r>
            </a:p>
          </p:txBody>
        </p:sp>
      </p:grpSp>
      <p:grpSp>
        <p:nvGrpSpPr>
          <p:cNvPr id="9" name="Group 9"/>
          <p:cNvGrpSpPr/>
          <p:nvPr/>
        </p:nvGrpSpPr>
        <p:grpSpPr>
          <a:xfrm>
            <a:off x="13148480" y="7152184"/>
            <a:ext cx="3619900" cy="2633980"/>
            <a:chOff x="0" y="0"/>
            <a:chExt cx="4826533" cy="3511973"/>
          </a:xfrm>
        </p:grpSpPr>
        <p:sp>
          <p:nvSpPr>
            <p:cNvPr id="10" name="TextBox 10"/>
            <p:cNvSpPr txBox="1"/>
            <p:nvPr/>
          </p:nvSpPr>
          <p:spPr>
            <a:xfrm>
              <a:off x="0" y="-28575"/>
              <a:ext cx="4826533" cy="672888"/>
            </a:xfrm>
            <a:prstGeom prst="rect">
              <a:avLst/>
            </a:prstGeom>
          </p:spPr>
          <p:txBody>
            <a:bodyPr lIns="0" tIns="0" rIns="0" bIns="0" rtlCol="0" anchor="t">
              <a:spAutoFit/>
            </a:bodyPr>
            <a:lstStyle/>
            <a:p>
              <a:pPr algn="ctr">
                <a:lnSpc>
                  <a:spcPts val="4159"/>
                </a:lnSpc>
              </a:pPr>
              <a:r>
                <a:rPr lang="en-US" sz="3199" spc="255">
                  <a:solidFill>
                    <a:srgbClr val="006AB4"/>
                  </a:solidFill>
                  <a:latin typeface="Open Sans Bold"/>
                </a:rPr>
                <a:t>COLD CALLS</a:t>
              </a:r>
            </a:p>
          </p:txBody>
        </p:sp>
        <p:sp>
          <p:nvSpPr>
            <p:cNvPr id="11" name="TextBox 11"/>
            <p:cNvSpPr txBox="1"/>
            <p:nvPr/>
          </p:nvSpPr>
          <p:spPr>
            <a:xfrm>
              <a:off x="6807" y="704638"/>
              <a:ext cx="4819727" cy="2807335"/>
            </a:xfrm>
            <a:prstGeom prst="rect">
              <a:avLst/>
            </a:prstGeom>
          </p:spPr>
          <p:txBody>
            <a:bodyPr lIns="0" tIns="0" rIns="0" bIns="0" rtlCol="0" anchor="t">
              <a:spAutoFit/>
            </a:bodyPr>
            <a:lstStyle/>
            <a:p>
              <a:pPr algn="ctr">
                <a:lnSpc>
                  <a:spcPts val="3450"/>
                </a:lnSpc>
              </a:pPr>
              <a:r>
                <a:rPr lang="en-US" sz="2300">
                  <a:solidFill>
                    <a:srgbClr val="FAFBFB"/>
                  </a:solidFill>
                  <a:latin typeface="Open Sans"/>
                </a:rPr>
                <a:t>PHONE CALLS TO THE NEIGHBORHOOD CAN HELP GET YOU IN TOUCH WITH WHAT PEOPLE NEED</a:t>
              </a:r>
            </a:p>
            <a:p>
              <a:pPr algn="ctr">
                <a:lnSpc>
                  <a:spcPts val="3450"/>
                </a:lnSpc>
              </a:pPr>
              <a:r>
                <a:rPr lang="en-US" sz="2300">
                  <a:solidFill>
                    <a:srgbClr val="FAFBFB"/>
                  </a:solidFill>
                  <a:latin typeface="Open Sans"/>
                </a:rPr>
                <a:t>(lists)</a:t>
              </a:r>
            </a:p>
          </p:txBody>
        </p:sp>
      </p:grpSp>
      <p:grpSp>
        <p:nvGrpSpPr>
          <p:cNvPr id="12" name="Group 12"/>
          <p:cNvGrpSpPr/>
          <p:nvPr/>
        </p:nvGrpSpPr>
        <p:grpSpPr>
          <a:xfrm>
            <a:off x="2780900" y="570426"/>
            <a:ext cx="14478400" cy="1672116"/>
            <a:chOff x="0" y="0"/>
            <a:chExt cx="19304533" cy="2229487"/>
          </a:xfrm>
        </p:grpSpPr>
        <p:sp>
          <p:nvSpPr>
            <p:cNvPr id="13" name="TextBox 13"/>
            <p:cNvSpPr txBox="1"/>
            <p:nvPr/>
          </p:nvSpPr>
          <p:spPr>
            <a:xfrm>
              <a:off x="0" y="0"/>
              <a:ext cx="19304533" cy="1619250"/>
            </a:xfrm>
            <a:prstGeom prst="rect">
              <a:avLst/>
            </a:prstGeom>
          </p:spPr>
          <p:txBody>
            <a:bodyPr lIns="0" tIns="0" rIns="0" bIns="0" rtlCol="0" anchor="t">
              <a:spAutoFit/>
            </a:bodyPr>
            <a:lstStyle/>
            <a:p>
              <a:pPr>
                <a:lnSpc>
                  <a:spcPts val="9600"/>
                </a:lnSpc>
              </a:pPr>
              <a:r>
                <a:rPr lang="en-US" sz="8000" spc="-80">
                  <a:solidFill>
                    <a:srgbClr val="006AB4"/>
                  </a:solidFill>
                  <a:latin typeface="Open Sans Bold"/>
                </a:rPr>
                <a:t>OPTIONS  -  THESE ARE </a:t>
              </a:r>
              <a:r>
                <a:rPr lang="en-US" sz="8000" spc="-80">
                  <a:solidFill>
                    <a:srgbClr val="006AB4"/>
                  </a:solidFill>
                  <a:latin typeface="Open Sans Bold Italics"/>
                </a:rPr>
                <a:t>FREE</a:t>
              </a:r>
              <a:r>
                <a:rPr lang="en-US" sz="8000" spc="-80">
                  <a:solidFill>
                    <a:srgbClr val="006AB4"/>
                  </a:solidFill>
                  <a:latin typeface="Open Sans Bold"/>
                </a:rPr>
                <a:t>!</a:t>
              </a:r>
            </a:p>
          </p:txBody>
        </p:sp>
        <p:sp>
          <p:nvSpPr>
            <p:cNvPr id="14" name="AutoShape 14"/>
            <p:cNvSpPr/>
            <p:nvPr/>
          </p:nvSpPr>
          <p:spPr>
            <a:xfrm>
              <a:off x="0" y="2127250"/>
              <a:ext cx="19299577" cy="102237"/>
            </a:xfrm>
            <a:prstGeom prst="rect">
              <a:avLst/>
            </a:prstGeom>
            <a:solidFill>
              <a:srgbClr val="006AB4"/>
            </a:solidFill>
          </p:spPr>
        </p:sp>
      </p:grpSp>
      <p:grpSp>
        <p:nvGrpSpPr>
          <p:cNvPr id="15" name="Group 15"/>
          <p:cNvGrpSpPr/>
          <p:nvPr/>
        </p:nvGrpSpPr>
        <p:grpSpPr>
          <a:xfrm>
            <a:off x="2744688" y="2700059"/>
            <a:ext cx="14516844" cy="4217447"/>
            <a:chOff x="0" y="0"/>
            <a:chExt cx="19355792" cy="5623262"/>
          </a:xfrm>
        </p:grpSpPr>
        <p:pic>
          <p:nvPicPr>
            <p:cNvPr id="16" name="Picture 16"/>
            <p:cNvPicPr>
              <a:picLocks noChangeAspect="1"/>
            </p:cNvPicPr>
            <p:nvPr/>
          </p:nvPicPr>
          <p:blipFill>
            <a:blip r:embed="rId3"/>
            <a:srcRect l="11218" r="11218"/>
            <a:stretch>
              <a:fillRect/>
            </a:stretch>
          </p:blipFill>
          <p:spPr>
            <a:xfrm>
              <a:off x="0" y="0"/>
              <a:ext cx="6367264" cy="5623262"/>
            </a:xfrm>
            <a:prstGeom prst="rect">
              <a:avLst/>
            </a:prstGeom>
          </p:spPr>
        </p:pic>
        <p:pic>
          <p:nvPicPr>
            <p:cNvPr id="17" name="Picture 17"/>
            <p:cNvPicPr>
              <a:picLocks noChangeAspect="1"/>
            </p:cNvPicPr>
            <p:nvPr/>
          </p:nvPicPr>
          <p:blipFill>
            <a:blip r:embed="rId4"/>
            <a:srcRect l="12350" r="12350"/>
            <a:stretch>
              <a:fillRect/>
            </a:stretch>
          </p:blipFill>
          <p:spPr>
            <a:xfrm>
              <a:off x="6494264" y="0"/>
              <a:ext cx="6367264" cy="5623262"/>
            </a:xfrm>
            <a:prstGeom prst="rect">
              <a:avLst/>
            </a:prstGeom>
          </p:spPr>
        </p:pic>
        <p:pic>
          <p:nvPicPr>
            <p:cNvPr id="18" name="Picture 18"/>
            <p:cNvPicPr>
              <a:picLocks noChangeAspect="1"/>
            </p:cNvPicPr>
            <p:nvPr/>
          </p:nvPicPr>
          <p:blipFill>
            <a:blip r:embed="rId5"/>
            <a:srcRect l="12350" r="12350"/>
            <a:stretch>
              <a:fillRect/>
            </a:stretch>
          </p:blipFill>
          <p:spPr>
            <a:xfrm>
              <a:off x="12988528" y="0"/>
              <a:ext cx="6367264" cy="5623262"/>
            </a:xfrm>
            <a:prstGeom prst="rect">
              <a:avLst/>
            </a:prstGeom>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22321"/>
        </a:solidFill>
        <a:effectLst/>
      </p:bgPr>
    </p:bg>
    <p:spTree>
      <p:nvGrpSpPr>
        <p:cNvPr id="1" name=""/>
        <p:cNvGrpSpPr/>
        <p:nvPr/>
      </p:nvGrpSpPr>
      <p:grpSpPr>
        <a:xfrm>
          <a:off x="0" y="0"/>
          <a:ext cx="0" cy="0"/>
          <a:chOff x="0" y="0"/>
          <a:chExt cx="0" cy="0"/>
        </a:xfrm>
      </p:grpSpPr>
      <p:grpSp>
        <p:nvGrpSpPr>
          <p:cNvPr id="2" name="Group 2"/>
          <p:cNvGrpSpPr/>
          <p:nvPr/>
        </p:nvGrpSpPr>
        <p:grpSpPr>
          <a:xfrm>
            <a:off x="-266700" y="-228600"/>
            <a:ext cx="9582150" cy="10744200"/>
            <a:chOff x="0" y="0"/>
            <a:chExt cx="12776200" cy="14325600"/>
          </a:xfrm>
        </p:grpSpPr>
        <p:pic>
          <p:nvPicPr>
            <p:cNvPr id="3" name="Picture 3"/>
            <p:cNvPicPr>
              <a:picLocks noChangeAspect="1"/>
            </p:cNvPicPr>
            <p:nvPr/>
          </p:nvPicPr>
          <p:blipFill>
            <a:blip r:embed="rId3"/>
            <a:srcRect l="20478" r="20478"/>
            <a:stretch>
              <a:fillRect/>
            </a:stretch>
          </p:blipFill>
          <p:spPr>
            <a:xfrm>
              <a:off x="0" y="0"/>
              <a:ext cx="4089400" cy="4605867"/>
            </a:xfrm>
            <a:prstGeom prst="rect">
              <a:avLst/>
            </a:prstGeom>
          </p:spPr>
        </p:pic>
        <p:pic>
          <p:nvPicPr>
            <p:cNvPr id="4" name="Picture 4"/>
            <p:cNvPicPr>
              <a:picLocks noChangeAspect="1"/>
            </p:cNvPicPr>
            <p:nvPr/>
          </p:nvPicPr>
          <p:blipFill>
            <a:blip r:embed="rId4"/>
            <a:srcRect l="17517" r="17517"/>
            <a:stretch>
              <a:fillRect/>
            </a:stretch>
          </p:blipFill>
          <p:spPr>
            <a:xfrm>
              <a:off x="4343400" y="0"/>
              <a:ext cx="4089400" cy="9465733"/>
            </a:xfrm>
            <a:prstGeom prst="rect">
              <a:avLst/>
            </a:prstGeom>
          </p:spPr>
        </p:pic>
        <p:pic>
          <p:nvPicPr>
            <p:cNvPr id="5" name="Picture 5"/>
            <p:cNvPicPr>
              <a:picLocks noChangeAspect="1"/>
            </p:cNvPicPr>
            <p:nvPr/>
          </p:nvPicPr>
          <p:blipFill>
            <a:blip r:embed="rId5"/>
            <a:srcRect l="20478" r="20478"/>
            <a:stretch>
              <a:fillRect/>
            </a:stretch>
          </p:blipFill>
          <p:spPr>
            <a:xfrm>
              <a:off x="8686800" y="0"/>
              <a:ext cx="4089400" cy="4605867"/>
            </a:xfrm>
            <a:prstGeom prst="rect">
              <a:avLst/>
            </a:prstGeom>
          </p:spPr>
        </p:pic>
        <p:pic>
          <p:nvPicPr>
            <p:cNvPr id="6" name="Picture 6"/>
            <p:cNvPicPr>
              <a:picLocks noChangeAspect="1"/>
            </p:cNvPicPr>
            <p:nvPr/>
          </p:nvPicPr>
          <p:blipFill>
            <a:blip r:embed="rId6"/>
            <a:srcRect l="57226" r="14043"/>
            <a:stretch>
              <a:fillRect/>
            </a:stretch>
          </p:blipFill>
          <p:spPr>
            <a:xfrm>
              <a:off x="0" y="4859867"/>
              <a:ext cx="4089400" cy="9465733"/>
            </a:xfrm>
            <a:prstGeom prst="rect">
              <a:avLst/>
            </a:prstGeom>
          </p:spPr>
        </p:pic>
        <p:pic>
          <p:nvPicPr>
            <p:cNvPr id="7" name="Picture 7"/>
            <p:cNvPicPr>
              <a:picLocks noChangeAspect="1"/>
            </p:cNvPicPr>
            <p:nvPr/>
          </p:nvPicPr>
          <p:blipFill>
            <a:blip r:embed="rId7"/>
            <a:srcRect l="4709" r="36247"/>
            <a:stretch>
              <a:fillRect/>
            </a:stretch>
          </p:blipFill>
          <p:spPr>
            <a:xfrm>
              <a:off x="4343400" y="9719733"/>
              <a:ext cx="4089400" cy="4605867"/>
            </a:xfrm>
            <a:prstGeom prst="rect">
              <a:avLst/>
            </a:prstGeom>
          </p:spPr>
        </p:pic>
        <p:pic>
          <p:nvPicPr>
            <p:cNvPr id="8" name="Picture 8"/>
            <p:cNvPicPr>
              <a:picLocks noChangeAspect="1"/>
            </p:cNvPicPr>
            <p:nvPr/>
          </p:nvPicPr>
          <p:blipFill>
            <a:blip r:embed="rId8"/>
            <a:srcRect l="16363" r="54907"/>
            <a:stretch>
              <a:fillRect/>
            </a:stretch>
          </p:blipFill>
          <p:spPr>
            <a:xfrm>
              <a:off x="8686800" y="4859867"/>
              <a:ext cx="4089400" cy="9465733"/>
            </a:xfrm>
            <a:prstGeom prst="rect">
              <a:avLst/>
            </a:prstGeom>
          </p:spPr>
        </p:pic>
      </p:grpSp>
      <p:sp>
        <p:nvSpPr>
          <p:cNvPr id="9" name="TextBox 9"/>
          <p:cNvSpPr txBox="1"/>
          <p:nvPr/>
        </p:nvSpPr>
        <p:spPr>
          <a:xfrm>
            <a:off x="9144000" y="538326"/>
            <a:ext cx="8385739" cy="632920"/>
          </a:xfrm>
          <a:prstGeom prst="rect">
            <a:avLst/>
          </a:prstGeom>
        </p:spPr>
        <p:txBody>
          <a:bodyPr lIns="0" tIns="0" rIns="0" bIns="0" rtlCol="0" anchor="t">
            <a:spAutoFit/>
          </a:bodyPr>
          <a:lstStyle/>
          <a:p>
            <a:pPr algn="r">
              <a:lnSpc>
                <a:spcPts val="5040"/>
              </a:lnSpc>
            </a:pPr>
            <a:r>
              <a:rPr lang="en-US" sz="4200" spc="210">
                <a:solidFill>
                  <a:srgbClr val="006AB4"/>
                </a:solidFill>
                <a:latin typeface="Open Sans Bold"/>
              </a:rPr>
              <a:t>LEVERAGING LIFE EVENTS</a:t>
            </a:r>
          </a:p>
        </p:txBody>
      </p:sp>
      <p:sp>
        <p:nvSpPr>
          <p:cNvPr id="10" name="TextBox 10"/>
          <p:cNvSpPr txBox="1"/>
          <p:nvPr/>
        </p:nvSpPr>
        <p:spPr>
          <a:xfrm>
            <a:off x="10690893" y="1552743"/>
            <a:ext cx="7242739" cy="5292129"/>
          </a:xfrm>
          <a:prstGeom prst="rect">
            <a:avLst/>
          </a:prstGeom>
        </p:spPr>
        <p:txBody>
          <a:bodyPr lIns="0" tIns="0" rIns="0" bIns="0" rtlCol="0" anchor="t">
            <a:spAutoFit/>
          </a:bodyPr>
          <a:lstStyle/>
          <a:p>
            <a:pPr>
              <a:lnSpc>
                <a:spcPts val="4750"/>
              </a:lnSpc>
            </a:pPr>
            <a:r>
              <a:rPr lang="en-US" sz="3166">
                <a:solidFill>
                  <a:srgbClr val="FFFFFF"/>
                </a:solidFill>
                <a:latin typeface="Open Sans"/>
              </a:rPr>
              <a:t>Life events cause 80% of our population to change their living situation in a 12 month period.</a:t>
            </a:r>
          </a:p>
          <a:p>
            <a:pPr>
              <a:lnSpc>
                <a:spcPts val="4750"/>
              </a:lnSpc>
            </a:pPr>
            <a:endParaRPr lang="en-US" sz="3166">
              <a:solidFill>
                <a:srgbClr val="FFFFFF"/>
              </a:solidFill>
              <a:latin typeface="Open Sans"/>
            </a:endParaRPr>
          </a:p>
          <a:p>
            <a:pPr marL="522854" lvl="1" indent="-261427">
              <a:lnSpc>
                <a:spcPts val="4750"/>
              </a:lnSpc>
              <a:buFont typeface="Arial"/>
              <a:buChar char="•"/>
            </a:pPr>
            <a:r>
              <a:rPr lang="en-US" sz="3166">
                <a:solidFill>
                  <a:srgbClr val="FFFFFF"/>
                </a:solidFill>
                <a:latin typeface="Open Sans"/>
              </a:rPr>
              <a:t>Marriage</a:t>
            </a:r>
          </a:p>
          <a:p>
            <a:pPr marL="522854" lvl="1" indent="-261427">
              <a:lnSpc>
                <a:spcPts val="4750"/>
              </a:lnSpc>
              <a:buFont typeface="Arial"/>
              <a:buChar char="•"/>
            </a:pPr>
            <a:r>
              <a:rPr lang="en-US" sz="3166">
                <a:solidFill>
                  <a:srgbClr val="FFFFFF"/>
                </a:solidFill>
                <a:latin typeface="Open Sans"/>
              </a:rPr>
              <a:t>Birth</a:t>
            </a:r>
          </a:p>
          <a:p>
            <a:pPr marL="522854" lvl="1" indent="-261427">
              <a:lnSpc>
                <a:spcPts val="4750"/>
              </a:lnSpc>
              <a:buFont typeface="Arial"/>
              <a:buChar char="•"/>
            </a:pPr>
            <a:r>
              <a:rPr lang="en-US" sz="3166">
                <a:solidFill>
                  <a:srgbClr val="FFFFFF"/>
                </a:solidFill>
                <a:latin typeface="Open Sans"/>
              </a:rPr>
              <a:t>Death</a:t>
            </a:r>
          </a:p>
          <a:p>
            <a:pPr marL="522854" lvl="1" indent="-261427">
              <a:lnSpc>
                <a:spcPts val="4750"/>
              </a:lnSpc>
              <a:buFont typeface="Arial"/>
              <a:buChar char="•"/>
            </a:pPr>
            <a:r>
              <a:rPr lang="en-US" sz="3166">
                <a:solidFill>
                  <a:srgbClr val="FFFFFF"/>
                </a:solidFill>
                <a:latin typeface="Open Sans"/>
              </a:rPr>
              <a:t>Divorce</a:t>
            </a:r>
          </a:p>
          <a:p>
            <a:pPr marL="522855" lvl="1" indent="-261427">
              <a:lnSpc>
                <a:spcPts val="4750"/>
              </a:lnSpc>
              <a:buFont typeface="Arial"/>
              <a:buChar char="•"/>
            </a:pPr>
            <a:r>
              <a:rPr lang="en-US" sz="3166">
                <a:solidFill>
                  <a:srgbClr val="FFFFFF"/>
                </a:solidFill>
                <a:latin typeface="Open Sans"/>
              </a:rPr>
              <a:t>New Job</a:t>
            </a:r>
          </a:p>
        </p:txBody>
      </p:sp>
      <p:sp>
        <p:nvSpPr>
          <p:cNvPr id="11" name="TextBox 11"/>
          <p:cNvSpPr txBox="1"/>
          <p:nvPr/>
        </p:nvSpPr>
        <p:spPr>
          <a:xfrm>
            <a:off x="9144000" y="8982075"/>
            <a:ext cx="8385739" cy="533400"/>
          </a:xfrm>
          <a:prstGeom prst="rect">
            <a:avLst/>
          </a:prstGeom>
        </p:spPr>
        <p:txBody>
          <a:bodyPr lIns="0" tIns="0" rIns="0" bIns="0" rtlCol="0" anchor="t">
            <a:spAutoFit/>
          </a:bodyPr>
          <a:lstStyle/>
          <a:p>
            <a:pPr algn="r">
              <a:lnSpc>
                <a:spcPts val="4200"/>
              </a:lnSpc>
            </a:pPr>
            <a:r>
              <a:rPr lang="en-US" sz="3500" spc="175">
                <a:solidFill>
                  <a:srgbClr val="006AB4"/>
                </a:solidFill>
                <a:latin typeface="Open Sans Bold"/>
              </a:rPr>
              <a:t>USING PREDICTIVE ANALYTICS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22321"/>
        </a:solidFill>
        <a:effectLst/>
      </p:bgPr>
    </p:bg>
    <p:spTree>
      <p:nvGrpSpPr>
        <p:cNvPr id="1" name=""/>
        <p:cNvGrpSpPr/>
        <p:nvPr/>
      </p:nvGrpSpPr>
      <p:grpSpPr>
        <a:xfrm>
          <a:off x="0" y="0"/>
          <a:ext cx="0" cy="0"/>
          <a:chOff x="0" y="0"/>
          <a:chExt cx="0" cy="0"/>
        </a:xfrm>
      </p:grpSpPr>
      <p:grpSp>
        <p:nvGrpSpPr>
          <p:cNvPr id="2" name="Group 2"/>
          <p:cNvGrpSpPr/>
          <p:nvPr/>
        </p:nvGrpSpPr>
        <p:grpSpPr>
          <a:xfrm>
            <a:off x="6495654" y="838200"/>
            <a:ext cx="10763646" cy="4100991"/>
            <a:chOff x="0" y="0"/>
            <a:chExt cx="14351528" cy="5467987"/>
          </a:xfrm>
        </p:grpSpPr>
        <p:sp>
          <p:nvSpPr>
            <p:cNvPr id="3" name="TextBox 3"/>
            <p:cNvSpPr txBox="1"/>
            <p:nvPr/>
          </p:nvSpPr>
          <p:spPr>
            <a:xfrm>
              <a:off x="0" y="0"/>
              <a:ext cx="14351528" cy="4857750"/>
            </a:xfrm>
            <a:prstGeom prst="rect">
              <a:avLst/>
            </a:prstGeom>
          </p:spPr>
          <p:txBody>
            <a:bodyPr lIns="0" tIns="0" rIns="0" bIns="0" rtlCol="0" anchor="t">
              <a:spAutoFit/>
            </a:bodyPr>
            <a:lstStyle/>
            <a:p>
              <a:pPr>
                <a:lnSpc>
                  <a:spcPts val="9600"/>
                </a:lnSpc>
              </a:pPr>
              <a:r>
                <a:rPr lang="en-US" sz="8000">
                  <a:solidFill>
                    <a:srgbClr val="006AB4"/>
                  </a:solidFill>
                  <a:latin typeface="Open Sans Bold"/>
                </a:rPr>
                <a:t>DON'T FORGET TO FARM YOUR DATABASE / SOI</a:t>
              </a:r>
            </a:p>
          </p:txBody>
        </p:sp>
        <p:sp>
          <p:nvSpPr>
            <p:cNvPr id="4" name="AutoShape 4"/>
            <p:cNvSpPr/>
            <p:nvPr/>
          </p:nvSpPr>
          <p:spPr>
            <a:xfrm>
              <a:off x="0" y="5365750"/>
              <a:ext cx="14346577" cy="102237"/>
            </a:xfrm>
            <a:prstGeom prst="rect">
              <a:avLst/>
            </a:prstGeom>
            <a:solidFill>
              <a:srgbClr val="006AB4"/>
            </a:solidFill>
          </p:spPr>
        </p:sp>
      </p:grpSp>
      <p:grpSp>
        <p:nvGrpSpPr>
          <p:cNvPr id="5" name="Group 5"/>
          <p:cNvGrpSpPr/>
          <p:nvPr/>
        </p:nvGrpSpPr>
        <p:grpSpPr>
          <a:xfrm>
            <a:off x="0" y="0"/>
            <a:ext cx="5753100" cy="10287000"/>
            <a:chOff x="0" y="0"/>
            <a:chExt cx="7670800" cy="13716000"/>
          </a:xfrm>
        </p:grpSpPr>
        <p:pic>
          <p:nvPicPr>
            <p:cNvPr id="6" name="Picture 6"/>
            <p:cNvPicPr>
              <a:picLocks noChangeAspect="1"/>
            </p:cNvPicPr>
            <p:nvPr/>
          </p:nvPicPr>
          <p:blipFill>
            <a:blip r:embed="rId3">
              <a:alphaModFix amt="65000"/>
            </a:blip>
            <a:srcRect l="34390" r="22360"/>
            <a:stretch>
              <a:fillRect/>
            </a:stretch>
          </p:blipFill>
          <p:spPr>
            <a:xfrm>
              <a:off x="0" y="0"/>
              <a:ext cx="7670800" cy="13716000"/>
            </a:xfrm>
            <a:prstGeom prst="rect">
              <a:avLst/>
            </a:prstGeom>
          </p:spPr>
        </p:pic>
      </p:grpSp>
      <p:pic>
        <p:nvPicPr>
          <p:cNvPr id="7" name="Picture 7"/>
          <p:cNvPicPr>
            <a:picLocks noChangeAspect="1"/>
          </p:cNvPicPr>
          <p:nvPr/>
        </p:nvPicPr>
        <p:blipFill>
          <a:blip r:embed="rId4"/>
          <a:srcRect/>
          <a:stretch>
            <a:fillRect/>
          </a:stretch>
        </p:blipFill>
        <p:spPr>
          <a:xfrm>
            <a:off x="1856154" y="8069947"/>
            <a:ext cx="2040792" cy="1763316"/>
          </a:xfrm>
          <a:prstGeom prst="rect">
            <a:avLst/>
          </a:prstGeom>
        </p:spPr>
      </p:pic>
      <p:pic>
        <p:nvPicPr>
          <p:cNvPr id="8" name="Picture 8"/>
          <p:cNvPicPr>
            <a:picLocks noChangeAspect="1"/>
          </p:cNvPicPr>
          <p:nvPr/>
        </p:nvPicPr>
        <p:blipFill>
          <a:blip r:embed="rId5"/>
          <a:srcRect r="383"/>
          <a:stretch>
            <a:fillRect/>
          </a:stretch>
        </p:blipFill>
        <p:spPr>
          <a:xfrm>
            <a:off x="1353301" y="130267"/>
            <a:ext cx="2941109" cy="2109167"/>
          </a:xfrm>
          <a:prstGeom prst="rect">
            <a:avLst/>
          </a:prstGeom>
        </p:spPr>
      </p:pic>
      <p:sp>
        <p:nvSpPr>
          <p:cNvPr id="9" name="TextBox 9"/>
          <p:cNvSpPr txBox="1"/>
          <p:nvPr/>
        </p:nvSpPr>
        <p:spPr>
          <a:xfrm>
            <a:off x="6495658" y="8423860"/>
            <a:ext cx="10763650" cy="510322"/>
          </a:xfrm>
          <a:prstGeom prst="rect">
            <a:avLst/>
          </a:prstGeom>
        </p:spPr>
        <p:txBody>
          <a:bodyPr lIns="0" tIns="0" rIns="0" bIns="0" rtlCol="0" anchor="t">
            <a:spAutoFit/>
          </a:bodyPr>
          <a:lstStyle/>
          <a:p>
            <a:pPr>
              <a:lnSpc>
                <a:spcPts val="4159"/>
              </a:lnSpc>
            </a:pPr>
            <a:r>
              <a:rPr lang="en-US" sz="3199" spc="255">
                <a:solidFill>
                  <a:srgbClr val="006AB4"/>
                </a:solidFill>
                <a:latin typeface="Open Sans"/>
              </a:rPr>
              <a:t>PREDICTIVE ANALYTICS</a:t>
            </a:r>
          </a:p>
        </p:txBody>
      </p:sp>
      <p:sp>
        <p:nvSpPr>
          <p:cNvPr id="10" name="TextBox 10"/>
          <p:cNvSpPr txBox="1"/>
          <p:nvPr/>
        </p:nvSpPr>
        <p:spPr>
          <a:xfrm>
            <a:off x="6495654" y="9112760"/>
            <a:ext cx="10763650" cy="449759"/>
          </a:xfrm>
          <a:prstGeom prst="rect">
            <a:avLst/>
          </a:prstGeom>
        </p:spPr>
        <p:txBody>
          <a:bodyPr lIns="0" tIns="0" rIns="0" bIns="0" rtlCol="0" anchor="t">
            <a:spAutoFit/>
          </a:bodyPr>
          <a:lstStyle/>
          <a:p>
            <a:pPr>
              <a:lnSpc>
                <a:spcPts val="3750"/>
              </a:lnSpc>
            </a:pPr>
            <a:r>
              <a:rPr lang="en-US" sz="2500">
                <a:solidFill>
                  <a:srgbClr val="FAFBFB"/>
                </a:solidFill>
                <a:latin typeface="Open Sans"/>
              </a:rPr>
              <a:t>UPLOAD YOUR LIST - TRACK THEIR LIFE EVENTS - REACH OUT!</a:t>
            </a:r>
          </a:p>
        </p:txBody>
      </p:sp>
      <p:sp>
        <p:nvSpPr>
          <p:cNvPr id="11" name="TextBox 11"/>
          <p:cNvSpPr txBox="1"/>
          <p:nvPr/>
        </p:nvSpPr>
        <p:spPr>
          <a:xfrm>
            <a:off x="6495662" y="6929799"/>
            <a:ext cx="10763650" cy="511810"/>
          </a:xfrm>
          <a:prstGeom prst="rect">
            <a:avLst/>
          </a:prstGeom>
        </p:spPr>
        <p:txBody>
          <a:bodyPr lIns="0" tIns="0" rIns="0" bIns="0" rtlCol="0" anchor="t">
            <a:spAutoFit/>
          </a:bodyPr>
          <a:lstStyle/>
          <a:p>
            <a:pPr>
              <a:lnSpc>
                <a:spcPts val="4159"/>
              </a:lnSpc>
            </a:pPr>
            <a:r>
              <a:rPr lang="en-US" sz="3199" spc="255">
                <a:solidFill>
                  <a:srgbClr val="006AB4"/>
                </a:solidFill>
                <a:latin typeface="Open Sans"/>
              </a:rPr>
              <a:t>EMAIL / CALL / TEXT CAMPAIGNS</a:t>
            </a:r>
          </a:p>
        </p:txBody>
      </p:sp>
      <p:sp>
        <p:nvSpPr>
          <p:cNvPr id="12" name="TextBox 12"/>
          <p:cNvSpPr txBox="1"/>
          <p:nvPr/>
        </p:nvSpPr>
        <p:spPr>
          <a:xfrm>
            <a:off x="6495666" y="5437227"/>
            <a:ext cx="10763650" cy="511810"/>
          </a:xfrm>
          <a:prstGeom prst="rect">
            <a:avLst/>
          </a:prstGeom>
        </p:spPr>
        <p:txBody>
          <a:bodyPr lIns="0" tIns="0" rIns="0" bIns="0" rtlCol="0" anchor="t">
            <a:spAutoFit/>
          </a:bodyPr>
          <a:lstStyle/>
          <a:p>
            <a:pPr>
              <a:lnSpc>
                <a:spcPts val="4159"/>
              </a:lnSpc>
            </a:pPr>
            <a:r>
              <a:rPr lang="en-US" sz="3199" spc="255">
                <a:solidFill>
                  <a:srgbClr val="006AB4"/>
                </a:solidFill>
                <a:latin typeface="Open Sans"/>
              </a:rPr>
              <a:t>LEVERAGE FACEBOOK ADS</a:t>
            </a:r>
          </a:p>
        </p:txBody>
      </p:sp>
      <p:sp>
        <p:nvSpPr>
          <p:cNvPr id="13" name="TextBox 13"/>
          <p:cNvSpPr txBox="1"/>
          <p:nvPr/>
        </p:nvSpPr>
        <p:spPr>
          <a:xfrm>
            <a:off x="6495658" y="7624653"/>
            <a:ext cx="10763650" cy="445294"/>
          </a:xfrm>
          <a:prstGeom prst="rect">
            <a:avLst/>
          </a:prstGeom>
        </p:spPr>
        <p:txBody>
          <a:bodyPr lIns="0" tIns="0" rIns="0" bIns="0" rtlCol="0" anchor="t">
            <a:spAutoFit/>
          </a:bodyPr>
          <a:lstStyle/>
          <a:p>
            <a:pPr>
              <a:lnSpc>
                <a:spcPts val="3750"/>
              </a:lnSpc>
            </a:pPr>
            <a:r>
              <a:rPr lang="en-US" sz="2500">
                <a:solidFill>
                  <a:srgbClr val="FAFBFB"/>
                </a:solidFill>
                <a:latin typeface="Open Sans"/>
              </a:rPr>
              <a:t>SWITCH IT UP, KNOW YOUR AUDIENCE, TAKE NOTES IN YOUR CRM</a:t>
            </a:r>
          </a:p>
        </p:txBody>
      </p:sp>
      <p:sp>
        <p:nvSpPr>
          <p:cNvPr id="14" name="TextBox 14"/>
          <p:cNvSpPr txBox="1"/>
          <p:nvPr/>
        </p:nvSpPr>
        <p:spPr>
          <a:xfrm>
            <a:off x="6495662" y="6132081"/>
            <a:ext cx="10763650" cy="445294"/>
          </a:xfrm>
          <a:prstGeom prst="rect">
            <a:avLst/>
          </a:prstGeom>
        </p:spPr>
        <p:txBody>
          <a:bodyPr lIns="0" tIns="0" rIns="0" bIns="0" rtlCol="0" anchor="t">
            <a:spAutoFit/>
          </a:bodyPr>
          <a:lstStyle/>
          <a:p>
            <a:pPr>
              <a:lnSpc>
                <a:spcPts val="3750"/>
              </a:lnSpc>
            </a:pPr>
            <a:r>
              <a:rPr lang="en-US" sz="2500">
                <a:solidFill>
                  <a:srgbClr val="FAFBFB"/>
                </a:solidFill>
                <a:latin typeface="Open Sans"/>
              </a:rPr>
              <a:t>$75 / MONTH - JUST SOLD, BRAND AWARENESS, TOP OF MIND CONTENT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2232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0127089" y="1802699"/>
            <a:ext cx="6681602" cy="6681602"/>
          </a:xfrm>
          <a:prstGeom prst="rect">
            <a:avLst/>
          </a:prstGeom>
        </p:spPr>
      </p:pic>
      <p:sp>
        <p:nvSpPr>
          <p:cNvPr id="3" name="TextBox 3"/>
          <p:cNvSpPr txBox="1"/>
          <p:nvPr/>
        </p:nvSpPr>
        <p:spPr>
          <a:xfrm>
            <a:off x="692030" y="3376142"/>
            <a:ext cx="8451970" cy="2041623"/>
          </a:xfrm>
          <a:prstGeom prst="rect">
            <a:avLst/>
          </a:prstGeom>
        </p:spPr>
        <p:txBody>
          <a:bodyPr lIns="0" tIns="0" rIns="0" bIns="0" rtlCol="0" anchor="t">
            <a:spAutoFit/>
          </a:bodyPr>
          <a:lstStyle/>
          <a:p>
            <a:pPr algn="ctr">
              <a:lnSpc>
                <a:spcPts val="16619"/>
              </a:lnSpc>
            </a:pPr>
            <a:r>
              <a:rPr lang="en-US" sz="11871">
                <a:solidFill>
                  <a:srgbClr val="006AB4"/>
                </a:solidFill>
                <a:latin typeface="Open Sans Bold"/>
              </a:rPr>
              <a:t>Thank You!</a:t>
            </a:r>
          </a:p>
        </p:txBody>
      </p:sp>
      <p:pic>
        <p:nvPicPr>
          <p:cNvPr id="4" name="Picture 4"/>
          <p:cNvPicPr>
            <a:picLocks noChangeAspect="1"/>
          </p:cNvPicPr>
          <p:nvPr/>
        </p:nvPicPr>
        <p:blipFill>
          <a:blip r:embed="rId4"/>
          <a:srcRect/>
          <a:stretch>
            <a:fillRect/>
          </a:stretch>
        </p:blipFill>
        <p:spPr>
          <a:xfrm>
            <a:off x="3897619" y="7602643"/>
            <a:ext cx="2040792" cy="1763316"/>
          </a:xfrm>
          <a:prstGeom prst="rect">
            <a:avLst/>
          </a:prstGeom>
        </p:spPr>
      </p:pic>
      <p:pic>
        <p:nvPicPr>
          <p:cNvPr id="5" name="Picture 5"/>
          <p:cNvPicPr>
            <a:picLocks noChangeAspect="1"/>
          </p:cNvPicPr>
          <p:nvPr/>
        </p:nvPicPr>
        <p:blipFill>
          <a:blip r:embed="rId5"/>
          <a:srcRect r="383"/>
          <a:stretch>
            <a:fillRect/>
          </a:stretch>
        </p:blipFill>
        <p:spPr>
          <a:xfrm>
            <a:off x="3447460" y="748115"/>
            <a:ext cx="2941109" cy="210916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sp>
        <p:nvSpPr>
          <p:cNvPr id="3" name="TextBox 3"/>
          <p:cNvSpPr txBox="1"/>
          <p:nvPr/>
        </p:nvSpPr>
        <p:spPr>
          <a:xfrm>
            <a:off x="3928862" y="762000"/>
            <a:ext cx="13302063" cy="8763000"/>
          </a:xfrm>
          <a:prstGeom prst="rect">
            <a:avLst/>
          </a:prstGeom>
        </p:spPr>
        <p:txBody>
          <a:bodyPr lIns="0" tIns="0" rIns="0" bIns="0" rtlCol="0" anchor="t">
            <a:spAutoFit/>
          </a:bodyPr>
          <a:lstStyle/>
          <a:p>
            <a:pPr>
              <a:lnSpc>
                <a:spcPts val="8640"/>
              </a:lnSpc>
            </a:pPr>
            <a:r>
              <a:rPr lang="en-US" sz="7200" spc="-72">
                <a:solidFill>
                  <a:srgbClr val="FFFFFF"/>
                </a:solidFill>
                <a:latin typeface="Open Sans"/>
              </a:rPr>
              <a:t>Self-discipline is an act of cultivation. It requires you to connect today's actions to tomorrow's results. There's a season for sowing a season for reaping. Self-discipline helps you know which is which.</a:t>
            </a:r>
          </a:p>
          <a:p>
            <a:pPr>
              <a:lnSpc>
                <a:spcPts val="8640"/>
              </a:lnSpc>
            </a:pPr>
            <a:endParaRPr lang="en-US" sz="7200" spc="-72">
              <a:solidFill>
                <a:srgbClr val="FFFFFF"/>
              </a:solidFill>
              <a:latin typeface="Open Sans"/>
            </a:endParaRPr>
          </a:p>
        </p:txBody>
      </p:sp>
      <p:sp>
        <p:nvSpPr>
          <p:cNvPr id="4" name="TextBox 4"/>
          <p:cNvSpPr txBox="1"/>
          <p:nvPr/>
        </p:nvSpPr>
        <p:spPr>
          <a:xfrm>
            <a:off x="8296075" y="8749467"/>
            <a:ext cx="8934850" cy="508833"/>
          </a:xfrm>
          <a:prstGeom prst="rect">
            <a:avLst/>
          </a:prstGeom>
        </p:spPr>
        <p:txBody>
          <a:bodyPr lIns="0" tIns="0" rIns="0" bIns="0" rtlCol="0" anchor="t">
            <a:spAutoFit/>
          </a:bodyPr>
          <a:lstStyle/>
          <a:p>
            <a:pPr algn="r">
              <a:lnSpc>
                <a:spcPts val="4159"/>
              </a:lnSpc>
            </a:pPr>
            <a:r>
              <a:rPr lang="en-US" sz="3199" spc="255">
                <a:solidFill>
                  <a:srgbClr val="FAFBFB"/>
                </a:solidFill>
                <a:latin typeface="Open Sans"/>
              </a:rPr>
              <a:t>GARY RYAN BLAIR</a:t>
            </a:r>
          </a:p>
        </p:txBody>
      </p:sp>
      <p:sp>
        <p:nvSpPr>
          <p:cNvPr id="5" name="AutoShape 5"/>
          <p:cNvSpPr/>
          <p:nvPr/>
        </p:nvSpPr>
        <p:spPr>
          <a:xfrm>
            <a:off x="-323850" y="-274722"/>
            <a:ext cx="2190750" cy="10953750"/>
          </a:xfrm>
          <a:prstGeom prst="rect">
            <a:avLst/>
          </a:prstGeom>
          <a:solidFill>
            <a:srgbClr val="FAFBFB"/>
          </a:solidFill>
        </p:spPr>
      </p:sp>
      <p:grpSp>
        <p:nvGrpSpPr>
          <p:cNvPr id="6" name="Group 6"/>
          <p:cNvGrpSpPr/>
          <p:nvPr/>
        </p:nvGrpSpPr>
        <p:grpSpPr>
          <a:xfrm>
            <a:off x="628650" y="3963903"/>
            <a:ext cx="2476500" cy="24765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6AB4"/>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1572" y="4753397"/>
            <a:ext cx="1150656" cy="89751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22321"/>
        </a:solidFill>
        <a:effectLst/>
      </p:bgPr>
    </p:bg>
    <p:spTree>
      <p:nvGrpSpPr>
        <p:cNvPr id="1" name=""/>
        <p:cNvGrpSpPr/>
        <p:nvPr/>
      </p:nvGrpSpPr>
      <p:grpSpPr>
        <a:xfrm>
          <a:off x="0" y="0"/>
          <a:ext cx="0" cy="0"/>
          <a:chOff x="0" y="0"/>
          <a:chExt cx="0" cy="0"/>
        </a:xfrm>
      </p:grpSpPr>
      <p:sp>
        <p:nvSpPr>
          <p:cNvPr id="2" name="TextBox 2"/>
          <p:cNvSpPr txBox="1"/>
          <p:nvPr/>
        </p:nvSpPr>
        <p:spPr>
          <a:xfrm>
            <a:off x="4114404" y="3049741"/>
            <a:ext cx="13144900" cy="3390662"/>
          </a:xfrm>
          <a:prstGeom prst="rect">
            <a:avLst/>
          </a:prstGeom>
        </p:spPr>
        <p:txBody>
          <a:bodyPr lIns="0" tIns="0" rIns="0" bIns="0" rtlCol="0" anchor="t">
            <a:spAutoFit/>
          </a:bodyPr>
          <a:lstStyle/>
          <a:p>
            <a:pPr>
              <a:lnSpc>
                <a:spcPts val="5400"/>
              </a:lnSpc>
            </a:pPr>
            <a:r>
              <a:rPr lang="en-US" sz="3600">
                <a:solidFill>
                  <a:srgbClr val="FAFBFB"/>
                </a:solidFill>
                <a:latin typeface="Open Sans"/>
              </a:rPr>
              <a:t>The act of focusing the bulk of your marketing efforts on a specific area (geographic farming) or certain types of clients (demographic farming) as an expert in that area. Real estate farming equates your marketing efforts to sowing seeds on a farm.</a:t>
            </a:r>
          </a:p>
        </p:txBody>
      </p:sp>
      <p:grpSp>
        <p:nvGrpSpPr>
          <p:cNvPr id="3" name="Group 3"/>
          <p:cNvGrpSpPr/>
          <p:nvPr/>
        </p:nvGrpSpPr>
        <p:grpSpPr>
          <a:xfrm>
            <a:off x="4114404" y="838200"/>
            <a:ext cx="13144896" cy="1486378"/>
            <a:chOff x="0" y="0"/>
            <a:chExt cx="17526528" cy="1981837"/>
          </a:xfrm>
        </p:grpSpPr>
        <p:sp>
          <p:nvSpPr>
            <p:cNvPr id="4" name="TextBox 4"/>
            <p:cNvSpPr txBox="1"/>
            <p:nvPr/>
          </p:nvSpPr>
          <p:spPr>
            <a:xfrm>
              <a:off x="0" y="-9525"/>
              <a:ext cx="17526528" cy="1381125"/>
            </a:xfrm>
            <a:prstGeom prst="rect">
              <a:avLst/>
            </a:prstGeom>
          </p:spPr>
          <p:txBody>
            <a:bodyPr lIns="0" tIns="0" rIns="0" bIns="0" rtlCol="0" anchor="t">
              <a:spAutoFit/>
            </a:bodyPr>
            <a:lstStyle/>
            <a:p>
              <a:pPr>
                <a:lnSpc>
                  <a:spcPts val="8160"/>
                </a:lnSpc>
              </a:pPr>
              <a:r>
                <a:rPr lang="en-US" sz="6800">
                  <a:solidFill>
                    <a:srgbClr val="FFFFFF"/>
                  </a:solidFill>
                  <a:latin typeface="Open Sans Bold"/>
                </a:rPr>
                <a:t>What is Real Estate Farming?</a:t>
              </a:r>
            </a:p>
          </p:txBody>
        </p:sp>
        <p:sp>
          <p:nvSpPr>
            <p:cNvPr id="5" name="AutoShape 5"/>
            <p:cNvSpPr/>
            <p:nvPr/>
          </p:nvSpPr>
          <p:spPr>
            <a:xfrm>
              <a:off x="0" y="1879600"/>
              <a:ext cx="17521577" cy="102237"/>
            </a:xfrm>
            <a:prstGeom prst="rect">
              <a:avLst/>
            </a:prstGeom>
            <a:solidFill>
              <a:srgbClr val="006AB4"/>
            </a:solidFill>
          </p:spPr>
        </p:sp>
      </p:grpSp>
      <p:sp>
        <p:nvSpPr>
          <p:cNvPr id="6" name="AutoShape 6"/>
          <p:cNvSpPr/>
          <p:nvPr/>
        </p:nvSpPr>
        <p:spPr>
          <a:xfrm>
            <a:off x="-323850" y="-274722"/>
            <a:ext cx="2190750" cy="10953750"/>
          </a:xfrm>
          <a:prstGeom prst="rect">
            <a:avLst/>
          </a:prstGeom>
          <a:solidFill>
            <a:srgbClr val="FAFBFB"/>
          </a:solidFill>
        </p:spPr>
      </p:sp>
      <p:grpSp>
        <p:nvGrpSpPr>
          <p:cNvPr id="7" name="Group 7"/>
          <p:cNvGrpSpPr/>
          <p:nvPr/>
        </p:nvGrpSpPr>
        <p:grpSpPr>
          <a:xfrm>
            <a:off x="628650" y="3963903"/>
            <a:ext cx="2476500" cy="2476500"/>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6AB4"/>
            </a:solidFill>
          </p:spPr>
        </p:sp>
      </p:gr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53017" y="4595352"/>
            <a:ext cx="1427766" cy="1213601"/>
          </a:xfrm>
          <a:prstGeom prst="rect">
            <a:avLst/>
          </a:prstGeom>
        </p:spPr>
      </p:pic>
      <p:sp>
        <p:nvSpPr>
          <p:cNvPr id="10" name="TextBox 10"/>
          <p:cNvSpPr txBox="1"/>
          <p:nvPr/>
        </p:nvSpPr>
        <p:spPr>
          <a:xfrm>
            <a:off x="4114404" y="7575029"/>
            <a:ext cx="13144900" cy="937617"/>
          </a:xfrm>
          <a:prstGeom prst="rect">
            <a:avLst/>
          </a:prstGeom>
        </p:spPr>
        <p:txBody>
          <a:bodyPr lIns="0" tIns="0" rIns="0" bIns="0" rtlCol="0" anchor="t">
            <a:spAutoFit/>
          </a:bodyPr>
          <a:lstStyle/>
          <a:p>
            <a:pPr>
              <a:lnSpc>
                <a:spcPts val="2520"/>
              </a:lnSpc>
            </a:pPr>
            <a:r>
              <a:rPr lang="en-US" sz="2100" spc="105">
                <a:solidFill>
                  <a:srgbClr val="006AB4"/>
                </a:solidFill>
                <a:latin typeface="Open Sans Bold"/>
              </a:rPr>
              <a:t>CROPS TAKE TIME AND PATIENCE TO BE FRUITFUL, BUT IF YOU’RE WILLING TO DO THE WORK IN THE BEGINNING AND WAIT FOR ROOTS TO TAKE HOLD, YOU’LL FIND THAT THE PAYOFF IS WELL WORTH THE INITIAL EFFORT.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2232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4973" r="15053"/>
          <a:stretch>
            <a:fillRect/>
          </a:stretch>
        </p:blipFill>
        <p:spPr>
          <a:xfrm>
            <a:off x="7324456" y="-247650"/>
            <a:ext cx="11249294" cy="10751148"/>
          </a:xfrm>
          <a:prstGeom prst="rect">
            <a:avLst/>
          </a:prstGeom>
        </p:spPr>
      </p:pic>
      <p:pic>
        <p:nvPicPr>
          <p:cNvPr id="3" name="Picture 3"/>
          <p:cNvPicPr>
            <a:picLocks noChangeAspect="1"/>
          </p:cNvPicPr>
          <p:nvPr/>
        </p:nvPicPr>
        <p:blipFill>
          <a:blip r:embed="rId4"/>
          <a:srcRect l="29704" r="23080"/>
          <a:stretch>
            <a:fillRect/>
          </a:stretch>
        </p:blipFill>
        <p:spPr>
          <a:xfrm>
            <a:off x="-235488" y="-190500"/>
            <a:ext cx="7559944" cy="10668000"/>
          </a:xfrm>
          <a:prstGeom prst="rect">
            <a:avLst/>
          </a:prstGeom>
        </p:spPr>
      </p:pic>
      <p:sp>
        <p:nvSpPr>
          <p:cNvPr id="4" name="AutoShape 4"/>
          <p:cNvSpPr/>
          <p:nvPr/>
        </p:nvSpPr>
        <p:spPr>
          <a:xfrm>
            <a:off x="-231798" y="-190500"/>
            <a:ext cx="7564438" cy="5334000"/>
          </a:xfrm>
          <a:prstGeom prst="rect">
            <a:avLst/>
          </a:prstGeom>
          <a:solidFill>
            <a:srgbClr val="006AB4">
              <a:alpha val="80000"/>
            </a:srgbClr>
          </a:solidFill>
        </p:spPr>
      </p:sp>
      <p:sp>
        <p:nvSpPr>
          <p:cNvPr id="5" name="AutoShape 5"/>
          <p:cNvSpPr/>
          <p:nvPr/>
        </p:nvSpPr>
        <p:spPr>
          <a:xfrm>
            <a:off x="7332640" y="5142863"/>
            <a:ext cx="11079671" cy="5144137"/>
          </a:xfrm>
          <a:prstGeom prst="rect">
            <a:avLst/>
          </a:prstGeom>
          <a:solidFill>
            <a:srgbClr val="000000">
              <a:alpha val="80000"/>
            </a:srgbClr>
          </a:solidFill>
        </p:spPr>
      </p:sp>
      <p:sp>
        <p:nvSpPr>
          <p:cNvPr id="6" name="TextBox 6"/>
          <p:cNvSpPr txBox="1"/>
          <p:nvPr/>
        </p:nvSpPr>
        <p:spPr>
          <a:xfrm>
            <a:off x="8007015" y="5596571"/>
            <a:ext cx="8382400" cy="4160520"/>
          </a:xfrm>
          <a:prstGeom prst="rect">
            <a:avLst/>
          </a:prstGeom>
        </p:spPr>
        <p:txBody>
          <a:bodyPr lIns="0" tIns="0" rIns="0" bIns="0" rtlCol="0" anchor="t">
            <a:spAutoFit/>
          </a:bodyPr>
          <a:lstStyle/>
          <a:p>
            <a:pPr marL="462280" lvl="1" indent="-231140">
              <a:lnSpc>
                <a:spcPts val="4199"/>
              </a:lnSpc>
              <a:buFont typeface="Arial"/>
              <a:buChar char="•"/>
            </a:pPr>
            <a:r>
              <a:rPr lang="en-US" sz="2799">
                <a:solidFill>
                  <a:srgbClr val="FFFFFF"/>
                </a:solidFill>
                <a:latin typeface="Open Sans Bold"/>
              </a:rPr>
              <a:t>Crop Selection</a:t>
            </a:r>
          </a:p>
          <a:p>
            <a:pPr marL="462280" lvl="1" indent="-231140">
              <a:lnSpc>
                <a:spcPts val="4199"/>
              </a:lnSpc>
              <a:buFont typeface="Arial"/>
              <a:buChar char="•"/>
            </a:pPr>
            <a:r>
              <a:rPr lang="en-US" sz="2799">
                <a:solidFill>
                  <a:srgbClr val="FFFFFF"/>
                </a:solidFill>
                <a:latin typeface="Open Sans Bold"/>
              </a:rPr>
              <a:t>Land Preparation</a:t>
            </a:r>
          </a:p>
          <a:p>
            <a:pPr marL="462280" lvl="1" indent="-231140">
              <a:lnSpc>
                <a:spcPts val="4199"/>
              </a:lnSpc>
              <a:buFont typeface="Arial"/>
              <a:buChar char="•"/>
            </a:pPr>
            <a:r>
              <a:rPr lang="en-US" sz="2799">
                <a:solidFill>
                  <a:srgbClr val="FFFFFF"/>
                </a:solidFill>
                <a:latin typeface="Open Sans Bold"/>
              </a:rPr>
              <a:t>Seed Selection</a:t>
            </a:r>
          </a:p>
          <a:p>
            <a:pPr marL="462280" lvl="1" indent="-231140">
              <a:lnSpc>
                <a:spcPts val="4199"/>
              </a:lnSpc>
              <a:buFont typeface="Arial"/>
              <a:buChar char="•"/>
            </a:pPr>
            <a:r>
              <a:rPr lang="en-US" sz="2799">
                <a:solidFill>
                  <a:srgbClr val="FFFFFF"/>
                </a:solidFill>
                <a:latin typeface="Open Sans Bold"/>
              </a:rPr>
              <a:t>Seed Sowing</a:t>
            </a:r>
          </a:p>
          <a:p>
            <a:pPr marL="462280" lvl="1" indent="-231140">
              <a:lnSpc>
                <a:spcPts val="4199"/>
              </a:lnSpc>
              <a:buFont typeface="Arial"/>
              <a:buChar char="•"/>
            </a:pPr>
            <a:r>
              <a:rPr lang="en-US" sz="2799">
                <a:solidFill>
                  <a:srgbClr val="FFFFFF"/>
                </a:solidFill>
                <a:latin typeface="Open Sans Bold"/>
              </a:rPr>
              <a:t>Irrigation</a:t>
            </a:r>
          </a:p>
          <a:p>
            <a:pPr marL="462280" lvl="1" indent="-231140">
              <a:lnSpc>
                <a:spcPts val="4199"/>
              </a:lnSpc>
              <a:buFont typeface="Arial"/>
              <a:buChar char="•"/>
            </a:pPr>
            <a:r>
              <a:rPr lang="en-US" sz="2799">
                <a:solidFill>
                  <a:srgbClr val="FFFFFF"/>
                </a:solidFill>
                <a:latin typeface="Open Sans Bold"/>
              </a:rPr>
              <a:t>Crop Growth</a:t>
            </a:r>
          </a:p>
          <a:p>
            <a:pPr marL="462280" lvl="1" indent="-231140">
              <a:lnSpc>
                <a:spcPts val="4199"/>
              </a:lnSpc>
              <a:buFont typeface="Arial"/>
              <a:buChar char="•"/>
            </a:pPr>
            <a:r>
              <a:rPr lang="en-US" sz="2799">
                <a:solidFill>
                  <a:srgbClr val="FFFFFF"/>
                </a:solidFill>
                <a:latin typeface="Open Sans Bold"/>
              </a:rPr>
              <a:t>Fertilizing</a:t>
            </a:r>
          </a:p>
          <a:p>
            <a:pPr marL="462280" lvl="1" indent="-231140">
              <a:lnSpc>
                <a:spcPts val="4199"/>
              </a:lnSpc>
              <a:buFont typeface="Arial"/>
              <a:buChar char="•"/>
            </a:pPr>
            <a:r>
              <a:rPr lang="en-US" sz="2799">
                <a:solidFill>
                  <a:srgbClr val="FFFFFF"/>
                </a:solidFill>
                <a:latin typeface="Open Sans Bold"/>
              </a:rPr>
              <a:t>Harvesting</a:t>
            </a:r>
          </a:p>
        </p:txBody>
      </p:sp>
      <p:sp>
        <p:nvSpPr>
          <p:cNvPr id="7" name="TextBox 7"/>
          <p:cNvSpPr txBox="1"/>
          <p:nvPr/>
        </p:nvSpPr>
        <p:spPr>
          <a:xfrm>
            <a:off x="787971" y="1195387"/>
            <a:ext cx="5524900" cy="2552700"/>
          </a:xfrm>
          <a:prstGeom prst="rect">
            <a:avLst/>
          </a:prstGeom>
        </p:spPr>
        <p:txBody>
          <a:bodyPr lIns="0" tIns="0" rIns="0" bIns="0" rtlCol="0" anchor="t">
            <a:spAutoFit/>
          </a:bodyPr>
          <a:lstStyle/>
          <a:p>
            <a:pPr algn="ctr">
              <a:lnSpc>
                <a:spcPts val="6720"/>
              </a:lnSpc>
            </a:pPr>
            <a:r>
              <a:rPr lang="en-US" sz="5600" spc="280">
                <a:solidFill>
                  <a:srgbClr val="FFFFFF"/>
                </a:solidFill>
                <a:latin typeface="Open Sans Bold"/>
              </a:rPr>
              <a:t>STEPS IN</a:t>
            </a:r>
          </a:p>
          <a:p>
            <a:pPr algn="ctr">
              <a:lnSpc>
                <a:spcPts val="6720"/>
              </a:lnSpc>
            </a:pPr>
            <a:r>
              <a:rPr lang="en-US" sz="5600" spc="280">
                <a:solidFill>
                  <a:srgbClr val="FFFFFF"/>
                </a:solidFill>
                <a:latin typeface="Open Sans Bold"/>
              </a:rPr>
              <a:t>TRADITIONAL FARMING</a:t>
            </a:r>
          </a:p>
        </p:txBody>
      </p:sp>
      <p:sp>
        <p:nvSpPr>
          <p:cNvPr id="8" name="TextBox 8"/>
          <p:cNvSpPr txBox="1"/>
          <p:nvPr/>
        </p:nvSpPr>
        <p:spPr>
          <a:xfrm rot="-755446">
            <a:off x="2822531" y="3097571"/>
            <a:ext cx="12908703" cy="2467398"/>
          </a:xfrm>
          <a:prstGeom prst="rect">
            <a:avLst/>
          </a:prstGeom>
        </p:spPr>
        <p:txBody>
          <a:bodyPr lIns="0" tIns="0" rIns="0" bIns="0" rtlCol="0" anchor="t">
            <a:spAutoFit/>
          </a:bodyPr>
          <a:lstStyle/>
          <a:p>
            <a:pPr algn="ctr">
              <a:lnSpc>
                <a:spcPts val="20160"/>
              </a:lnSpc>
              <a:spcBef>
                <a:spcPct val="0"/>
              </a:spcBef>
            </a:pPr>
            <a:r>
              <a:rPr lang="en-US" sz="14400">
                <a:solidFill>
                  <a:srgbClr val="FFFFFF"/>
                </a:solidFill>
                <a:latin typeface="Abril Fatface"/>
              </a:rPr>
              <a:t>CULTIVATION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22321"/>
        </a:solidFill>
        <a:effectLst/>
      </p:bgPr>
    </p:bg>
    <p:spTree>
      <p:nvGrpSpPr>
        <p:cNvPr id="1" name=""/>
        <p:cNvGrpSpPr/>
        <p:nvPr/>
      </p:nvGrpSpPr>
      <p:grpSpPr>
        <a:xfrm>
          <a:off x="0" y="0"/>
          <a:ext cx="0" cy="0"/>
          <a:chOff x="0" y="0"/>
          <a:chExt cx="0" cy="0"/>
        </a:xfrm>
      </p:grpSpPr>
      <p:grpSp>
        <p:nvGrpSpPr>
          <p:cNvPr id="2" name="Group 2"/>
          <p:cNvGrpSpPr/>
          <p:nvPr/>
        </p:nvGrpSpPr>
        <p:grpSpPr>
          <a:xfrm>
            <a:off x="-47894" y="-15576"/>
            <a:ext cx="7372350" cy="10287000"/>
            <a:chOff x="0" y="0"/>
            <a:chExt cx="9829800" cy="13716000"/>
          </a:xfrm>
        </p:grpSpPr>
        <p:pic>
          <p:nvPicPr>
            <p:cNvPr id="3" name="Picture 3"/>
            <p:cNvPicPr>
              <a:picLocks noChangeAspect="1"/>
            </p:cNvPicPr>
            <p:nvPr/>
          </p:nvPicPr>
          <p:blipFill>
            <a:blip r:embed="rId3"/>
            <a:srcRect t="3604" b="3604"/>
            <a:stretch>
              <a:fillRect/>
            </a:stretch>
          </p:blipFill>
          <p:spPr>
            <a:xfrm>
              <a:off x="0" y="0"/>
              <a:ext cx="9829800" cy="13716000"/>
            </a:xfrm>
            <a:prstGeom prst="rect">
              <a:avLst/>
            </a:prstGeom>
          </p:spPr>
        </p:pic>
      </p:grpSp>
      <p:sp>
        <p:nvSpPr>
          <p:cNvPr id="4" name="AutoShape 4"/>
          <p:cNvSpPr/>
          <p:nvPr/>
        </p:nvSpPr>
        <p:spPr>
          <a:xfrm>
            <a:off x="-231798" y="-190500"/>
            <a:ext cx="7564438" cy="5334000"/>
          </a:xfrm>
          <a:prstGeom prst="rect">
            <a:avLst/>
          </a:prstGeom>
          <a:solidFill>
            <a:srgbClr val="006AB4">
              <a:alpha val="80000"/>
            </a:srgbClr>
          </a:solidFill>
        </p:spPr>
      </p:sp>
      <p:sp>
        <p:nvSpPr>
          <p:cNvPr id="5" name="AutoShape 5"/>
          <p:cNvSpPr/>
          <p:nvPr/>
        </p:nvSpPr>
        <p:spPr>
          <a:xfrm>
            <a:off x="7332640" y="5142863"/>
            <a:ext cx="11079671" cy="5144137"/>
          </a:xfrm>
          <a:prstGeom prst="rect">
            <a:avLst/>
          </a:prstGeom>
          <a:solidFill>
            <a:srgbClr val="222321">
              <a:alpha val="80000"/>
            </a:srgbClr>
          </a:solidFill>
        </p:spPr>
      </p:sp>
      <p:sp>
        <p:nvSpPr>
          <p:cNvPr id="6" name="TextBox 6"/>
          <p:cNvSpPr txBox="1"/>
          <p:nvPr/>
        </p:nvSpPr>
        <p:spPr>
          <a:xfrm>
            <a:off x="7688542" y="5596571"/>
            <a:ext cx="10229865" cy="4160520"/>
          </a:xfrm>
          <a:prstGeom prst="rect">
            <a:avLst/>
          </a:prstGeom>
        </p:spPr>
        <p:txBody>
          <a:bodyPr lIns="0" tIns="0" rIns="0" bIns="0" rtlCol="0" anchor="t">
            <a:spAutoFit/>
          </a:bodyPr>
          <a:lstStyle/>
          <a:p>
            <a:pPr marL="462280" lvl="1" indent="-231140">
              <a:lnSpc>
                <a:spcPts val="4199"/>
              </a:lnSpc>
              <a:buFont typeface="Arial"/>
              <a:buChar char="•"/>
            </a:pPr>
            <a:r>
              <a:rPr lang="en-US" sz="2799">
                <a:solidFill>
                  <a:srgbClr val="FFFFFF"/>
                </a:solidFill>
                <a:latin typeface="Open Sans Bold"/>
              </a:rPr>
              <a:t>Decide on a Budget</a:t>
            </a:r>
          </a:p>
          <a:p>
            <a:pPr marL="462280" lvl="1" indent="-231140">
              <a:lnSpc>
                <a:spcPts val="4199"/>
              </a:lnSpc>
              <a:buFont typeface="Arial"/>
              <a:buChar char="•"/>
            </a:pPr>
            <a:r>
              <a:rPr lang="en-US" sz="2799">
                <a:solidFill>
                  <a:srgbClr val="FFFFFF"/>
                </a:solidFill>
                <a:latin typeface="Open Sans Bold"/>
              </a:rPr>
              <a:t> Identify your ideal farm.</a:t>
            </a:r>
          </a:p>
          <a:p>
            <a:pPr marL="462280" lvl="1" indent="-231140">
              <a:lnSpc>
                <a:spcPts val="4199"/>
              </a:lnSpc>
              <a:buFont typeface="Arial"/>
              <a:buChar char="•"/>
            </a:pPr>
            <a:r>
              <a:rPr lang="en-US" sz="2799">
                <a:solidFill>
                  <a:srgbClr val="FFFFFF"/>
                </a:solidFill>
                <a:latin typeface="Open Sans Bold"/>
              </a:rPr>
              <a:t> Start mail, text, email campaigns, FB group, blog, neighborhood events, targeted videos.</a:t>
            </a:r>
          </a:p>
          <a:p>
            <a:pPr marL="462280" lvl="1" indent="-231140">
              <a:lnSpc>
                <a:spcPts val="4199"/>
              </a:lnSpc>
              <a:buFont typeface="Arial"/>
              <a:buChar char="•"/>
            </a:pPr>
            <a:r>
              <a:rPr lang="en-US" sz="2799">
                <a:solidFill>
                  <a:srgbClr val="FFFFFF"/>
                </a:solidFill>
                <a:latin typeface="Open Sans Bold"/>
              </a:rPr>
              <a:t> Add in online advertising &amp; re-targeting.</a:t>
            </a:r>
          </a:p>
          <a:p>
            <a:pPr marL="462280" lvl="1" indent="-231140">
              <a:lnSpc>
                <a:spcPts val="4199"/>
              </a:lnSpc>
              <a:buFont typeface="Arial"/>
              <a:buChar char="•"/>
            </a:pPr>
            <a:r>
              <a:rPr lang="en-US" sz="2799">
                <a:solidFill>
                  <a:srgbClr val="FFFFFF"/>
                </a:solidFill>
                <a:latin typeface="Open Sans Bold"/>
              </a:rPr>
              <a:t> Open Houses, Door knock, Cold Call - or not. </a:t>
            </a:r>
          </a:p>
          <a:p>
            <a:pPr marL="462280" lvl="1" indent="-231140">
              <a:lnSpc>
                <a:spcPts val="4199"/>
              </a:lnSpc>
              <a:buFont typeface="Arial"/>
              <a:buChar char="•"/>
            </a:pPr>
            <a:r>
              <a:rPr lang="en-US" sz="2799">
                <a:solidFill>
                  <a:srgbClr val="FFFFFF"/>
                </a:solidFill>
                <a:latin typeface="Open Sans Bold"/>
              </a:rPr>
              <a:t> Understand how to leverage life events.</a:t>
            </a:r>
          </a:p>
          <a:p>
            <a:pPr marL="462280" lvl="1" indent="-231140">
              <a:lnSpc>
                <a:spcPts val="4199"/>
              </a:lnSpc>
              <a:buFont typeface="Arial"/>
              <a:buChar char="•"/>
            </a:pPr>
            <a:r>
              <a:rPr lang="en-US" sz="2799">
                <a:solidFill>
                  <a:srgbClr val="FFFFFF"/>
                </a:solidFill>
                <a:latin typeface="Open Sans Bold"/>
              </a:rPr>
              <a:t> Stay consistent for 12 months.</a:t>
            </a:r>
          </a:p>
        </p:txBody>
      </p:sp>
      <p:sp>
        <p:nvSpPr>
          <p:cNvPr id="7" name="TextBox 7"/>
          <p:cNvSpPr txBox="1"/>
          <p:nvPr/>
        </p:nvSpPr>
        <p:spPr>
          <a:xfrm>
            <a:off x="875831" y="533400"/>
            <a:ext cx="5524900" cy="3886200"/>
          </a:xfrm>
          <a:prstGeom prst="rect">
            <a:avLst/>
          </a:prstGeom>
        </p:spPr>
        <p:txBody>
          <a:bodyPr lIns="0" tIns="0" rIns="0" bIns="0" rtlCol="0" anchor="t">
            <a:spAutoFit/>
          </a:bodyPr>
          <a:lstStyle/>
          <a:p>
            <a:pPr algn="ctr">
              <a:lnSpc>
                <a:spcPts val="7679"/>
              </a:lnSpc>
            </a:pPr>
            <a:r>
              <a:rPr lang="en-US" sz="6399" spc="319">
                <a:solidFill>
                  <a:srgbClr val="FFFFFF"/>
                </a:solidFill>
                <a:latin typeface="Open Sans Bold"/>
              </a:rPr>
              <a:t>STEPS IN REAL ESTATE FARMING</a:t>
            </a:r>
          </a:p>
        </p:txBody>
      </p:sp>
      <p:grpSp>
        <p:nvGrpSpPr>
          <p:cNvPr id="8" name="Group 8"/>
          <p:cNvGrpSpPr/>
          <p:nvPr/>
        </p:nvGrpSpPr>
        <p:grpSpPr>
          <a:xfrm>
            <a:off x="7315200" y="0"/>
            <a:ext cx="10972800" cy="5143500"/>
            <a:chOff x="0" y="0"/>
            <a:chExt cx="14630400" cy="6858000"/>
          </a:xfrm>
        </p:grpSpPr>
        <p:pic>
          <p:nvPicPr>
            <p:cNvPr id="9" name="Picture 9"/>
            <p:cNvPicPr>
              <a:picLocks noChangeAspect="1"/>
            </p:cNvPicPr>
            <p:nvPr/>
          </p:nvPicPr>
          <p:blipFill>
            <a:blip r:embed="rId4"/>
            <a:srcRect b="27884"/>
            <a:stretch>
              <a:fillRect/>
            </a:stretch>
          </p:blipFill>
          <p:spPr>
            <a:xfrm>
              <a:off x="0" y="0"/>
              <a:ext cx="14630400" cy="6858000"/>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BFB"/>
        </a:solidFill>
        <a:effectLst/>
      </p:bgPr>
    </p:bg>
    <p:spTree>
      <p:nvGrpSpPr>
        <p:cNvPr id="1" name=""/>
        <p:cNvGrpSpPr/>
        <p:nvPr/>
      </p:nvGrpSpPr>
      <p:grpSpPr>
        <a:xfrm>
          <a:off x="0" y="0"/>
          <a:ext cx="0" cy="0"/>
          <a:chOff x="0" y="0"/>
          <a:chExt cx="0" cy="0"/>
        </a:xfrm>
      </p:grpSpPr>
      <p:sp>
        <p:nvSpPr>
          <p:cNvPr id="2" name="AutoShape 2"/>
          <p:cNvSpPr/>
          <p:nvPr/>
        </p:nvSpPr>
        <p:spPr>
          <a:xfrm>
            <a:off x="-323850" y="-274722"/>
            <a:ext cx="2190750" cy="10953750"/>
          </a:xfrm>
          <a:prstGeom prst="rect">
            <a:avLst/>
          </a:prstGeom>
          <a:solidFill>
            <a:srgbClr val="222321"/>
          </a:solidFill>
        </p:spPr>
      </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43075" y="655672"/>
            <a:ext cx="8277155" cy="8840753"/>
          </a:xfrm>
          <a:prstGeom prst="rect">
            <a:avLst/>
          </a:prstGeom>
        </p:spPr>
      </p:pic>
      <p:sp>
        <p:nvSpPr>
          <p:cNvPr id="4" name="TextBox 4"/>
          <p:cNvSpPr txBox="1"/>
          <p:nvPr/>
        </p:nvSpPr>
        <p:spPr>
          <a:xfrm>
            <a:off x="4943075" y="9258300"/>
            <a:ext cx="13144900" cy="476250"/>
          </a:xfrm>
          <a:prstGeom prst="rect">
            <a:avLst/>
          </a:prstGeom>
        </p:spPr>
        <p:txBody>
          <a:bodyPr lIns="0" tIns="0" rIns="0" bIns="0" rtlCol="0" anchor="t">
            <a:spAutoFit/>
          </a:bodyPr>
          <a:lstStyle/>
          <a:p>
            <a:pPr algn="r">
              <a:lnSpc>
                <a:spcPts val="3839"/>
              </a:lnSpc>
            </a:pPr>
            <a:r>
              <a:rPr lang="en-US" sz="3199" spc="159">
                <a:solidFill>
                  <a:srgbClr val="222321"/>
                </a:solidFill>
                <a:latin typeface="Open Sans Bold"/>
              </a:rPr>
              <a:t>MARKETING FUNNEL </a:t>
            </a:r>
          </a:p>
        </p:txBody>
      </p:sp>
      <p:sp>
        <p:nvSpPr>
          <p:cNvPr id="5" name="TextBox 5"/>
          <p:cNvSpPr txBox="1"/>
          <p:nvPr/>
        </p:nvSpPr>
        <p:spPr>
          <a:xfrm>
            <a:off x="6403575" y="1255534"/>
            <a:ext cx="5356156" cy="771525"/>
          </a:xfrm>
          <a:prstGeom prst="rect">
            <a:avLst/>
          </a:prstGeom>
        </p:spPr>
        <p:txBody>
          <a:bodyPr lIns="0" tIns="0" rIns="0" bIns="0" rtlCol="0" anchor="t">
            <a:spAutoFit/>
          </a:bodyPr>
          <a:lstStyle/>
          <a:p>
            <a:pPr algn="ctr">
              <a:lnSpc>
                <a:spcPts val="6000"/>
              </a:lnSpc>
            </a:pPr>
            <a:r>
              <a:rPr lang="en-US" sz="5000" spc="250">
                <a:solidFill>
                  <a:srgbClr val="FAFBFB"/>
                </a:solidFill>
                <a:latin typeface="Open Sans Bold"/>
              </a:rPr>
              <a:t>AWARENESS</a:t>
            </a:r>
          </a:p>
        </p:txBody>
      </p:sp>
      <p:sp>
        <p:nvSpPr>
          <p:cNvPr id="6" name="TextBox 6"/>
          <p:cNvSpPr txBox="1"/>
          <p:nvPr/>
        </p:nvSpPr>
        <p:spPr>
          <a:xfrm>
            <a:off x="6465922" y="3490026"/>
            <a:ext cx="5356156" cy="771525"/>
          </a:xfrm>
          <a:prstGeom prst="rect">
            <a:avLst/>
          </a:prstGeom>
        </p:spPr>
        <p:txBody>
          <a:bodyPr lIns="0" tIns="0" rIns="0" bIns="0" rtlCol="0" anchor="t">
            <a:spAutoFit/>
          </a:bodyPr>
          <a:lstStyle/>
          <a:p>
            <a:pPr algn="ctr">
              <a:lnSpc>
                <a:spcPts val="6000"/>
              </a:lnSpc>
            </a:pPr>
            <a:r>
              <a:rPr lang="en-US" sz="5000" spc="250">
                <a:solidFill>
                  <a:srgbClr val="FAFBFB"/>
                </a:solidFill>
                <a:latin typeface="Open Sans Bold"/>
              </a:rPr>
              <a:t>INTEREST</a:t>
            </a:r>
          </a:p>
        </p:txBody>
      </p:sp>
      <p:sp>
        <p:nvSpPr>
          <p:cNvPr id="7" name="TextBox 7"/>
          <p:cNvSpPr txBox="1"/>
          <p:nvPr/>
        </p:nvSpPr>
        <p:spPr>
          <a:xfrm>
            <a:off x="6465922" y="5510884"/>
            <a:ext cx="5356156" cy="771525"/>
          </a:xfrm>
          <a:prstGeom prst="rect">
            <a:avLst/>
          </a:prstGeom>
        </p:spPr>
        <p:txBody>
          <a:bodyPr lIns="0" tIns="0" rIns="0" bIns="0" rtlCol="0" anchor="t">
            <a:spAutoFit/>
          </a:bodyPr>
          <a:lstStyle/>
          <a:p>
            <a:pPr algn="ctr">
              <a:lnSpc>
                <a:spcPts val="6000"/>
              </a:lnSpc>
            </a:pPr>
            <a:r>
              <a:rPr lang="en-US" sz="5000" spc="250">
                <a:solidFill>
                  <a:srgbClr val="FAFBFB"/>
                </a:solidFill>
                <a:latin typeface="Open Sans Bold"/>
              </a:rPr>
              <a:t>DECISION</a:t>
            </a:r>
          </a:p>
        </p:txBody>
      </p:sp>
      <p:sp>
        <p:nvSpPr>
          <p:cNvPr id="8" name="TextBox 8"/>
          <p:cNvSpPr txBox="1"/>
          <p:nvPr/>
        </p:nvSpPr>
        <p:spPr>
          <a:xfrm>
            <a:off x="6465922" y="7749259"/>
            <a:ext cx="5356156" cy="771525"/>
          </a:xfrm>
          <a:prstGeom prst="rect">
            <a:avLst/>
          </a:prstGeom>
        </p:spPr>
        <p:txBody>
          <a:bodyPr lIns="0" tIns="0" rIns="0" bIns="0" rtlCol="0" anchor="t">
            <a:spAutoFit/>
          </a:bodyPr>
          <a:lstStyle/>
          <a:p>
            <a:pPr algn="ctr">
              <a:lnSpc>
                <a:spcPts val="6000"/>
              </a:lnSpc>
            </a:pPr>
            <a:r>
              <a:rPr lang="en-US" sz="5000" spc="250">
                <a:solidFill>
                  <a:srgbClr val="FAFBFB"/>
                </a:solidFill>
                <a:latin typeface="Open Sans Bold"/>
              </a:rPr>
              <a:t>ACTION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22321"/>
        </a:solidFill>
        <a:effectLst/>
      </p:bgPr>
    </p:bg>
    <p:spTree>
      <p:nvGrpSpPr>
        <p:cNvPr id="1" name=""/>
        <p:cNvGrpSpPr/>
        <p:nvPr/>
      </p:nvGrpSpPr>
      <p:grpSpPr>
        <a:xfrm>
          <a:off x="0" y="0"/>
          <a:ext cx="0" cy="0"/>
          <a:chOff x="0" y="0"/>
          <a:chExt cx="0" cy="0"/>
        </a:xfrm>
      </p:grpSpPr>
      <p:sp>
        <p:nvSpPr>
          <p:cNvPr id="2" name="AutoShape 2"/>
          <p:cNvSpPr/>
          <p:nvPr/>
        </p:nvSpPr>
        <p:spPr>
          <a:xfrm>
            <a:off x="-323850" y="-274722"/>
            <a:ext cx="2190750" cy="10953750"/>
          </a:xfrm>
          <a:prstGeom prst="rect">
            <a:avLst/>
          </a:prstGeom>
          <a:solidFill>
            <a:srgbClr val="FAFBFB"/>
          </a:solidFill>
        </p:spPr>
      </p:sp>
      <p:grpSp>
        <p:nvGrpSpPr>
          <p:cNvPr id="3" name="Group 3"/>
          <p:cNvGrpSpPr/>
          <p:nvPr/>
        </p:nvGrpSpPr>
        <p:grpSpPr>
          <a:xfrm>
            <a:off x="2780900" y="838200"/>
            <a:ext cx="14478400" cy="1553053"/>
            <a:chOff x="0" y="0"/>
            <a:chExt cx="19304533" cy="2070737"/>
          </a:xfrm>
        </p:grpSpPr>
        <p:sp>
          <p:nvSpPr>
            <p:cNvPr id="4" name="TextBox 4"/>
            <p:cNvSpPr txBox="1"/>
            <p:nvPr/>
          </p:nvSpPr>
          <p:spPr>
            <a:xfrm>
              <a:off x="0" y="0"/>
              <a:ext cx="19304533" cy="1460500"/>
            </a:xfrm>
            <a:prstGeom prst="rect">
              <a:avLst/>
            </a:prstGeom>
          </p:spPr>
          <p:txBody>
            <a:bodyPr lIns="0" tIns="0" rIns="0" bIns="0" rtlCol="0" anchor="t">
              <a:spAutoFit/>
            </a:bodyPr>
            <a:lstStyle/>
            <a:p>
              <a:pPr>
                <a:lnSpc>
                  <a:spcPts val="8640"/>
                </a:lnSpc>
              </a:pPr>
              <a:r>
                <a:rPr lang="en-US" sz="7200" spc="-72">
                  <a:solidFill>
                    <a:srgbClr val="006AB4"/>
                  </a:solidFill>
                  <a:latin typeface="Open Sans Bold"/>
                </a:rPr>
                <a:t>IDENTIFYING YOUR FARM</a:t>
              </a:r>
            </a:p>
          </p:txBody>
        </p:sp>
        <p:sp>
          <p:nvSpPr>
            <p:cNvPr id="5" name="AutoShape 5"/>
            <p:cNvSpPr/>
            <p:nvPr/>
          </p:nvSpPr>
          <p:spPr>
            <a:xfrm>
              <a:off x="0" y="1968500"/>
              <a:ext cx="19299577" cy="102237"/>
            </a:xfrm>
            <a:prstGeom prst="rect">
              <a:avLst/>
            </a:prstGeom>
            <a:solidFill>
              <a:srgbClr val="006AB4"/>
            </a:solidFill>
          </p:spPr>
        </p:sp>
      </p:grpSp>
      <p:grpSp>
        <p:nvGrpSpPr>
          <p:cNvPr id="6" name="Group 6"/>
          <p:cNvGrpSpPr/>
          <p:nvPr/>
        </p:nvGrpSpPr>
        <p:grpSpPr>
          <a:xfrm>
            <a:off x="4306665" y="2877526"/>
            <a:ext cx="4761701" cy="1858212"/>
            <a:chOff x="0" y="0"/>
            <a:chExt cx="6348934" cy="2477616"/>
          </a:xfrm>
        </p:grpSpPr>
        <p:sp>
          <p:nvSpPr>
            <p:cNvPr id="7" name="TextBox 7"/>
            <p:cNvSpPr txBox="1"/>
            <p:nvPr/>
          </p:nvSpPr>
          <p:spPr>
            <a:xfrm>
              <a:off x="0" y="-9525"/>
              <a:ext cx="6348934" cy="671478"/>
            </a:xfrm>
            <a:prstGeom prst="rect">
              <a:avLst/>
            </a:prstGeom>
          </p:spPr>
          <p:txBody>
            <a:bodyPr lIns="0" tIns="0" rIns="0" bIns="0" rtlCol="0" anchor="t">
              <a:spAutoFit/>
            </a:bodyPr>
            <a:lstStyle/>
            <a:p>
              <a:pPr>
                <a:lnSpc>
                  <a:spcPts val="4002"/>
                </a:lnSpc>
              </a:pPr>
              <a:r>
                <a:rPr lang="en-US" sz="3335" spc="166">
                  <a:solidFill>
                    <a:srgbClr val="006AB4"/>
                  </a:solidFill>
                  <a:latin typeface="Open Sans Bold"/>
                </a:rPr>
                <a:t>TURNOVER</a:t>
              </a:r>
            </a:p>
          </p:txBody>
        </p:sp>
        <p:sp>
          <p:nvSpPr>
            <p:cNvPr id="8" name="TextBox 8"/>
            <p:cNvSpPr txBox="1"/>
            <p:nvPr/>
          </p:nvSpPr>
          <p:spPr>
            <a:xfrm>
              <a:off x="0" y="712958"/>
              <a:ext cx="6348934" cy="1764658"/>
            </a:xfrm>
            <a:prstGeom prst="rect">
              <a:avLst/>
            </a:prstGeom>
          </p:spPr>
          <p:txBody>
            <a:bodyPr lIns="0" tIns="0" rIns="0" bIns="0" rtlCol="0" anchor="t">
              <a:spAutoFit/>
            </a:bodyPr>
            <a:lstStyle/>
            <a:p>
              <a:pPr>
                <a:lnSpc>
                  <a:spcPts val="3613"/>
                </a:lnSpc>
              </a:pPr>
              <a:r>
                <a:rPr lang="en-US" sz="2409">
                  <a:solidFill>
                    <a:srgbClr val="FAFBFB"/>
                  </a:solidFill>
                  <a:latin typeface="Open Sans"/>
                </a:rPr>
                <a:t>We would like to see 7% turnover in an 18 month period. This is a healthy farm. </a:t>
              </a:r>
            </a:p>
          </p:txBody>
        </p:sp>
      </p:grpSp>
      <p:sp>
        <p:nvSpPr>
          <p:cNvPr id="9" name="TextBox 9"/>
          <p:cNvSpPr txBox="1"/>
          <p:nvPr/>
        </p:nvSpPr>
        <p:spPr>
          <a:xfrm>
            <a:off x="12291955" y="3538741"/>
            <a:ext cx="5138795" cy="535781"/>
          </a:xfrm>
          <a:prstGeom prst="rect">
            <a:avLst/>
          </a:prstGeom>
        </p:spPr>
        <p:txBody>
          <a:bodyPr lIns="0" tIns="0" rIns="0" bIns="0" rtlCol="0" anchor="t">
            <a:spAutoFit/>
          </a:bodyPr>
          <a:lstStyle/>
          <a:p>
            <a:pPr>
              <a:lnSpc>
                <a:spcPts val="4320"/>
              </a:lnSpc>
            </a:pPr>
            <a:r>
              <a:rPr lang="en-US" sz="3600" spc="179">
                <a:solidFill>
                  <a:srgbClr val="006AB4"/>
                </a:solidFill>
                <a:latin typeface="Open Sans Bold"/>
              </a:rPr>
              <a:t>DEMOGRAPHIC</a:t>
            </a:r>
          </a:p>
        </p:txBody>
      </p:sp>
      <p:sp>
        <p:nvSpPr>
          <p:cNvPr id="10" name="TextBox 10"/>
          <p:cNvSpPr txBox="1"/>
          <p:nvPr/>
        </p:nvSpPr>
        <p:spPr>
          <a:xfrm>
            <a:off x="12291955" y="4097442"/>
            <a:ext cx="5629916" cy="1460064"/>
          </a:xfrm>
          <a:prstGeom prst="rect">
            <a:avLst/>
          </a:prstGeom>
        </p:spPr>
        <p:txBody>
          <a:bodyPr lIns="0" tIns="0" rIns="0" bIns="0" rtlCol="0" anchor="t">
            <a:spAutoFit/>
          </a:bodyPr>
          <a:lstStyle/>
          <a:p>
            <a:pPr>
              <a:lnSpc>
                <a:spcPts val="3900"/>
              </a:lnSpc>
            </a:pPr>
            <a:r>
              <a:rPr lang="en-US" sz="2600">
                <a:solidFill>
                  <a:srgbClr val="FAFBFB"/>
                </a:solidFill>
                <a:latin typeface="Open Sans"/>
              </a:rPr>
              <a:t>Who are you marketing to? Families, elderly, investors, millennials, renters, home types, income.</a:t>
            </a:r>
          </a:p>
        </p:txBody>
      </p:sp>
      <p:grpSp>
        <p:nvGrpSpPr>
          <p:cNvPr id="11" name="Group 11"/>
          <p:cNvGrpSpPr/>
          <p:nvPr/>
        </p:nvGrpSpPr>
        <p:grpSpPr>
          <a:xfrm>
            <a:off x="4306665" y="5202153"/>
            <a:ext cx="4939374" cy="1898937"/>
            <a:chOff x="0" y="0"/>
            <a:chExt cx="6585832" cy="2531916"/>
          </a:xfrm>
        </p:grpSpPr>
        <p:sp>
          <p:nvSpPr>
            <p:cNvPr id="12" name="TextBox 12"/>
            <p:cNvSpPr txBox="1"/>
            <p:nvPr/>
          </p:nvSpPr>
          <p:spPr>
            <a:xfrm>
              <a:off x="0" y="0"/>
              <a:ext cx="6585832" cy="648505"/>
            </a:xfrm>
            <a:prstGeom prst="rect">
              <a:avLst/>
            </a:prstGeom>
          </p:spPr>
          <p:txBody>
            <a:bodyPr lIns="0" tIns="0" rIns="0" bIns="0" rtlCol="0" anchor="t">
              <a:spAutoFit/>
            </a:bodyPr>
            <a:lstStyle/>
            <a:p>
              <a:pPr>
                <a:lnSpc>
                  <a:spcPts val="3891"/>
                </a:lnSpc>
              </a:pPr>
              <a:r>
                <a:rPr lang="en-US" sz="3243" spc="162">
                  <a:solidFill>
                    <a:srgbClr val="006AB4"/>
                  </a:solidFill>
                  <a:latin typeface="Open Sans Bold"/>
                </a:rPr>
                <a:t>LOVE YOUR FARM</a:t>
              </a:r>
            </a:p>
          </p:txBody>
        </p:sp>
        <p:sp>
          <p:nvSpPr>
            <p:cNvPr id="13" name="TextBox 13"/>
            <p:cNvSpPr txBox="1"/>
            <p:nvPr/>
          </p:nvSpPr>
          <p:spPr>
            <a:xfrm>
              <a:off x="0" y="694377"/>
              <a:ext cx="6585832" cy="1837540"/>
            </a:xfrm>
            <a:prstGeom prst="rect">
              <a:avLst/>
            </a:prstGeom>
          </p:spPr>
          <p:txBody>
            <a:bodyPr lIns="0" tIns="0" rIns="0" bIns="0" rtlCol="0" anchor="t">
              <a:spAutoFit/>
            </a:bodyPr>
            <a:lstStyle/>
            <a:p>
              <a:pPr>
                <a:lnSpc>
                  <a:spcPts val="3748"/>
                </a:lnSpc>
              </a:pPr>
              <a:r>
                <a:rPr lang="en-US" sz="2499">
                  <a:solidFill>
                    <a:srgbClr val="FAFBFB"/>
                  </a:solidFill>
                  <a:latin typeface="Open Sans"/>
                </a:rPr>
                <a:t>If you hate an area or a farm, don't farm it just based on the numbers. Actually like the area!</a:t>
              </a:r>
            </a:p>
          </p:txBody>
        </p:sp>
      </p:grpSp>
      <p:grpSp>
        <p:nvGrpSpPr>
          <p:cNvPr id="14" name="Group 14"/>
          <p:cNvGrpSpPr/>
          <p:nvPr/>
        </p:nvGrpSpPr>
        <p:grpSpPr>
          <a:xfrm>
            <a:off x="12291955" y="6661186"/>
            <a:ext cx="5138795" cy="1948815"/>
            <a:chOff x="0" y="0"/>
            <a:chExt cx="6851727" cy="2598420"/>
          </a:xfrm>
        </p:grpSpPr>
        <p:sp>
          <p:nvSpPr>
            <p:cNvPr id="15" name="TextBox 15"/>
            <p:cNvSpPr txBox="1"/>
            <p:nvPr/>
          </p:nvSpPr>
          <p:spPr>
            <a:xfrm>
              <a:off x="0" y="0"/>
              <a:ext cx="6851727" cy="674688"/>
            </a:xfrm>
            <a:prstGeom prst="rect">
              <a:avLst/>
            </a:prstGeom>
          </p:spPr>
          <p:txBody>
            <a:bodyPr lIns="0" tIns="0" rIns="0" bIns="0" rtlCol="0" anchor="t">
              <a:spAutoFit/>
            </a:bodyPr>
            <a:lstStyle/>
            <a:p>
              <a:pPr>
                <a:lnSpc>
                  <a:spcPts val="4080"/>
                </a:lnSpc>
              </a:pPr>
              <a:r>
                <a:rPr lang="en-US" sz="3400" spc="170">
                  <a:solidFill>
                    <a:srgbClr val="006AB4"/>
                  </a:solidFill>
                  <a:latin typeface="Open Sans Bold"/>
                </a:rPr>
                <a:t>STAY CLOSE TO HOME</a:t>
              </a:r>
            </a:p>
          </p:txBody>
        </p:sp>
        <p:sp>
          <p:nvSpPr>
            <p:cNvPr id="16" name="TextBox 16"/>
            <p:cNvSpPr txBox="1"/>
            <p:nvPr/>
          </p:nvSpPr>
          <p:spPr>
            <a:xfrm>
              <a:off x="0" y="715963"/>
              <a:ext cx="6851727" cy="1882457"/>
            </a:xfrm>
            <a:prstGeom prst="rect">
              <a:avLst/>
            </a:prstGeom>
          </p:spPr>
          <p:txBody>
            <a:bodyPr lIns="0" tIns="0" rIns="0" bIns="0" rtlCol="0" anchor="t">
              <a:spAutoFit/>
            </a:bodyPr>
            <a:lstStyle/>
            <a:p>
              <a:pPr>
                <a:lnSpc>
                  <a:spcPts val="3900"/>
                </a:lnSpc>
              </a:pPr>
              <a:r>
                <a:rPr lang="en-US" sz="2600">
                  <a:solidFill>
                    <a:srgbClr val="FAFBFB"/>
                  </a:solidFill>
                  <a:latin typeface="Open Sans"/>
                </a:rPr>
                <a:t>You are already a local expert. You likely have connections. </a:t>
              </a:r>
            </a:p>
            <a:p>
              <a:pPr>
                <a:lnSpc>
                  <a:spcPts val="3900"/>
                </a:lnSpc>
              </a:pPr>
              <a:r>
                <a:rPr lang="en-US" sz="2600">
                  <a:solidFill>
                    <a:srgbClr val="FAFBFB"/>
                  </a:solidFill>
                  <a:latin typeface="Open Sans"/>
                </a:rPr>
                <a:t>You are more available.</a:t>
              </a:r>
            </a:p>
          </p:txBody>
        </p:sp>
      </p:grpSp>
      <p:grpSp>
        <p:nvGrpSpPr>
          <p:cNvPr id="17" name="Group 17"/>
          <p:cNvGrpSpPr/>
          <p:nvPr/>
        </p:nvGrpSpPr>
        <p:grpSpPr>
          <a:xfrm>
            <a:off x="4306665" y="7632428"/>
            <a:ext cx="4939374" cy="2371011"/>
            <a:chOff x="0" y="0"/>
            <a:chExt cx="6585832" cy="3161347"/>
          </a:xfrm>
        </p:grpSpPr>
        <p:sp>
          <p:nvSpPr>
            <p:cNvPr id="18" name="TextBox 18"/>
            <p:cNvSpPr txBox="1"/>
            <p:nvPr/>
          </p:nvSpPr>
          <p:spPr>
            <a:xfrm>
              <a:off x="0" y="0"/>
              <a:ext cx="6585832" cy="648505"/>
            </a:xfrm>
            <a:prstGeom prst="rect">
              <a:avLst/>
            </a:prstGeom>
          </p:spPr>
          <p:txBody>
            <a:bodyPr lIns="0" tIns="0" rIns="0" bIns="0" rtlCol="0" anchor="t">
              <a:spAutoFit/>
            </a:bodyPr>
            <a:lstStyle/>
            <a:p>
              <a:pPr>
                <a:lnSpc>
                  <a:spcPts val="3891"/>
                </a:lnSpc>
              </a:pPr>
              <a:r>
                <a:rPr lang="en-US" sz="3243" spc="162">
                  <a:solidFill>
                    <a:srgbClr val="006AB4"/>
                  </a:solidFill>
                  <a:latin typeface="Open Sans Bold"/>
                </a:rPr>
                <a:t>COMPETING AGENTS</a:t>
              </a:r>
            </a:p>
          </p:txBody>
        </p:sp>
        <p:sp>
          <p:nvSpPr>
            <p:cNvPr id="19" name="TextBox 19"/>
            <p:cNvSpPr txBox="1"/>
            <p:nvPr/>
          </p:nvSpPr>
          <p:spPr>
            <a:xfrm>
              <a:off x="0" y="694377"/>
              <a:ext cx="6585832" cy="2466971"/>
            </a:xfrm>
            <a:prstGeom prst="rect">
              <a:avLst/>
            </a:prstGeom>
          </p:spPr>
          <p:txBody>
            <a:bodyPr lIns="0" tIns="0" rIns="0" bIns="0" rtlCol="0" anchor="t">
              <a:spAutoFit/>
            </a:bodyPr>
            <a:lstStyle/>
            <a:p>
              <a:pPr>
                <a:lnSpc>
                  <a:spcPts val="3748"/>
                </a:lnSpc>
              </a:pPr>
              <a:r>
                <a:rPr lang="en-US" sz="2499">
                  <a:solidFill>
                    <a:srgbClr val="FAFBFB"/>
                  </a:solidFill>
                  <a:latin typeface="Open Sans"/>
                </a:rPr>
                <a:t>Look for other dominating agents. If there already is one, it may be best to choose another farm. </a:t>
              </a:r>
            </a:p>
          </p:txBody>
        </p:sp>
      </p:grpSp>
      <p:pic>
        <p:nvPicPr>
          <p:cNvPr id="20"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30093" y="5696391"/>
            <a:ext cx="1255879" cy="1130291"/>
          </a:xfrm>
          <a:prstGeom prst="rect">
            <a:avLst/>
          </a:prstGeom>
        </p:spPr>
      </p:pic>
      <p:pic>
        <p:nvPicPr>
          <p:cNvPr id="21" name="Picture 2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93626" y="7853527"/>
            <a:ext cx="1928812" cy="1928812"/>
          </a:xfrm>
          <a:prstGeom prst="rect">
            <a:avLst/>
          </a:prstGeom>
        </p:spPr>
      </p:pic>
      <p:pic>
        <p:nvPicPr>
          <p:cNvPr id="22" name="Picture 2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63553" y="2884374"/>
            <a:ext cx="2043112" cy="2043112"/>
          </a:xfrm>
          <a:prstGeom prst="rect">
            <a:avLst/>
          </a:prstGeom>
        </p:spPr>
      </p:pic>
      <p:pic>
        <p:nvPicPr>
          <p:cNvPr id="23" name="Picture 2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629775" y="3128962"/>
            <a:ext cx="2857500" cy="2857500"/>
          </a:xfrm>
          <a:prstGeom prst="rect">
            <a:avLst/>
          </a:prstGeom>
        </p:spPr>
      </p:pic>
      <p:pic>
        <p:nvPicPr>
          <p:cNvPr id="24" name="Picture 2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315450" y="6035800"/>
            <a:ext cx="3193256" cy="319325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22321"/>
        </a:solidFill>
        <a:effectLst/>
      </p:bgPr>
    </p:bg>
    <p:spTree>
      <p:nvGrpSpPr>
        <p:cNvPr id="1" name=""/>
        <p:cNvGrpSpPr/>
        <p:nvPr/>
      </p:nvGrpSpPr>
      <p:grpSpPr>
        <a:xfrm>
          <a:off x="0" y="0"/>
          <a:ext cx="0" cy="0"/>
          <a:chOff x="0" y="0"/>
          <a:chExt cx="0" cy="0"/>
        </a:xfrm>
      </p:grpSpPr>
      <p:sp>
        <p:nvSpPr>
          <p:cNvPr id="2" name="AutoShape 2"/>
          <p:cNvSpPr/>
          <p:nvPr/>
        </p:nvSpPr>
        <p:spPr>
          <a:xfrm>
            <a:off x="-323850" y="-274722"/>
            <a:ext cx="2190750" cy="10953750"/>
          </a:xfrm>
          <a:prstGeom prst="rect">
            <a:avLst/>
          </a:prstGeom>
          <a:solidFill>
            <a:srgbClr val="FAFBFB"/>
          </a:solidFill>
        </p:spPr>
      </p:sp>
      <p:sp>
        <p:nvSpPr>
          <p:cNvPr id="3" name="AutoShape 3"/>
          <p:cNvSpPr/>
          <p:nvPr/>
        </p:nvSpPr>
        <p:spPr>
          <a:xfrm>
            <a:off x="10115550" y="2761835"/>
            <a:ext cx="7143750" cy="3333750"/>
          </a:xfrm>
          <a:prstGeom prst="rect">
            <a:avLst/>
          </a:prstGeom>
          <a:solidFill>
            <a:srgbClr val="FAFBFB"/>
          </a:solidFill>
        </p:spPr>
      </p:sp>
      <p:sp>
        <p:nvSpPr>
          <p:cNvPr id="4" name="AutoShape 4"/>
          <p:cNvSpPr/>
          <p:nvPr/>
        </p:nvSpPr>
        <p:spPr>
          <a:xfrm>
            <a:off x="2780900" y="6286085"/>
            <a:ext cx="7143750" cy="3333750"/>
          </a:xfrm>
          <a:prstGeom prst="rect">
            <a:avLst/>
          </a:prstGeom>
          <a:solidFill>
            <a:srgbClr val="FAFBFB"/>
          </a:solidFill>
        </p:spPr>
      </p:sp>
      <p:sp>
        <p:nvSpPr>
          <p:cNvPr id="5" name="AutoShape 5"/>
          <p:cNvSpPr/>
          <p:nvPr/>
        </p:nvSpPr>
        <p:spPr>
          <a:xfrm>
            <a:off x="2780900" y="2761835"/>
            <a:ext cx="7143750" cy="3333750"/>
          </a:xfrm>
          <a:prstGeom prst="rect">
            <a:avLst/>
          </a:prstGeom>
          <a:solidFill>
            <a:srgbClr val="006AB4"/>
          </a:solidFill>
        </p:spPr>
      </p:sp>
      <p:sp>
        <p:nvSpPr>
          <p:cNvPr id="6" name="AutoShape 6"/>
          <p:cNvSpPr/>
          <p:nvPr/>
        </p:nvSpPr>
        <p:spPr>
          <a:xfrm>
            <a:off x="10115550" y="6286085"/>
            <a:ext cx="7143750" cy="3333750"/>
          </a:xfrm>
          <a:prstGeom prst="rect">
            <a:avLst/>
          </a:prstGeom>
          <a:solidFill>
            <a:srgbClr val="006AB4"/>
          </a:solidFill>
        </p:spPr>
      </p:sp>
      <p:grpSp>
        <p:nvGrpSpPr>
          <p:cNvPr id="7" name="Group 7"/>
          <p:cNvGrpSpPr/>
          <p:nvPr/>
        </p:nvGrpSpPr>
        <p:grpSpPr>
          <a:xfrm>
            <a:off x="10591600" y="3438904"/>
            <a:ext cx="6191650" cy="1979613"/>
            <a:chOff x="0" y="0"/>
            <a:chExt cx="8255533" cy="2639483"/>
          </a:xfrm>
        </p:grpSpPr>
        <p:sp>
          <p:nvSpPr>
            <p:cNvPr id="8" name="TextBox 8"/>
            <p:cNvSpPr txBox="1"/>
            <p:nvPr/>
          </p:nvSpPr>
          <p:spPr>
            <a:xfrm>
              <a:off x="0" y="-28575"/>
              <a:ext cx="8255533" cy="1363451"/>
            </a:xfrm>
            <a:prstGeom prst="rect">
              <a:avLst/>
            </a:prstGeom>
          </p:spPr>
          <p:txBody>
            <a:bodyPr lIns="0" tIns="0" rIns="0" bIns="0" rtlCol="0" anchor="t">
              <a:spAutoFit/>
            </a:bodyPr>
            <a:lstStyle/>
            <a:p>
              <a:pPr>
                <a:lnSpc>
                  <a:spcPts val="4159"/>
                </a:lnSpc>
              </a:pPr>
              <a:r>
                <a:rPr lang="en-US" sz="3199" spc="255">
                  <a:solidFill>
                    <a:srgbClr val="222321"/>
                  </a:solidFill>
                  <a:latin typeface="Open Sans Bold"/>
                </a:rPr>
                <a:t>DECIDING ON ADVERTISING TYPES</a:t>
              </a:r>
            </a:p>
          </p:txBody>
        </p:sp>
        <p:sp>
          <p:nvSpPr>
            <p:cNvPr id="9" name="TextBox 9"/>
            <p:cNvSpPr txBox="1"/>
            <p:nvPr/>
          </p:nvSpPr>
          <p:spPr>
            <a:xfrm>
              <a:off x="6807" y="1376151"/>
              <a:ext cx="8248727" cy="1263333"/>
            </a:xfrm>
            <a:prstGeom prst="rect">
              <a:avLst/>
            </a:prstGeom>
          </p:spPr>
          <p:txBody>
            <a:bodyPr lIns="0" tIns="0" rIns="0" bIns="0" rtlCol="0" anchor="t">
              <a:spAutoFit/>
            </a:bodyPr>
            <a:lstStyle/>
            <a:p>
              <a:pPr>
                <a:lnSpc>
                  <a:spcPts val="3900"/>
                </a:lnSpc>
              </a:pPr>
              <a:r>
                <a:rPr lang="en-US" sz="2600">
                  <a:solidFill>
                    <a:srgbClr val="222321"/>
                  </a:solidFill>
                  <a:latin typeface="Open Sans"/>
                </a:rPr>
                <a:t>Depends on demographics, location, ability, longevity. </a:t>
              </a:r>
            </a:p>
          </p:txBody>
        </p:sp>
      </p:grpSp>
      <p:grpSp>
        <p:nvGrpSpPr>
          <p:cNvPr id="10" name="Group 10"/>
          <p:cNvGrpSpPr/>
          <p:nvPr/>
        </p:nvGrpSpPr>
        <p:grpSpPr>
          <a:xfrm>
            <a:off x="3256950" y="7232533"/>
            <a:ext cx="6191650" cy="1440855"/>
            <a:chOff x="0" y="0"/>
            <a:chExt cx="8255533" cy="1921140"/>
          </a:xfrm>
        </p:grpSpPr>
        <p:sp>
          <p:nvSpPr>
            <p:cNvPr id="11" name="TextBox 11"/>
            <p:cNvSpPr txBox="1"/>
            <p:nvPr/>
          </p:nvSpPr>
          <p:spPr>
            <a:xfrm>
              <a:off x="0" y="-28575"/>
              <a:ext cx="8255533" cy="668920"/>
            </a:xfrm>
            <a:prstGeom prst="rect">
              <a:avLst/>
            </a:prstGeom>
          </p:spPr>
          <p:txBody>
            <a:bodyPr lIns="0" tIns="0" rIns="0" bIns="0" rtlCol="0" anchor="t">
              <a:spAutoFit/>
            </a:bodyPr>
            <a:lstStyle/>
            <a:p>
              <a:pPr>
                <a:lnSpc>
                  <a:spcPts val="4159"/>
                </a:lnSpc>
              </a:pPr>
              <a:r>
                <a:rPr lang="en-US" sz="3199" spc="255">
                  <a:solidFill>
                    <a:srgbClr val="222321"/>
                  </a:solidFill>
                  <a:latin typeface="Open Sans Bold"/>
                </a:rPr>
                <a:t>WHAT CAN YOU SUSTAIN?</a:t>
              </a:r>
            </a:p>
          </p:txBody>
        </p:sp>
        <p:sp>
          <p:nvSpPr>
            <p:cNvPr id="12" name="TextBox 12"/>
            <p:cNvSpPr txBox="1"/>
            <p:nvPr/>
          </p:nvSpPr>
          <p:spPr>
            <a:xfrm>
              <a:off x="6807" y="681620"/>
              <a:ext cx="8248727" cy="1239520"/>
            </a:xfrm>
            <a:prstGeom prst="rect">
              <a:avLst/>
            </a:prstGeom>
          </p:spPr>
          <p:txBody>
            <a:bodyPr lIns="0" tIns="0" rIns="0" bIns="0" rtlCol="0" anchor="t">
              <a:spAutoFit/>
            </a:bodyPr>
            <a:lstStyle/>
            <a:p>
              <a:pPr>
                <a:lnSpc>
                  <a:spcPts val="3900"/>
                </a:lnSpc>
              </a:pPr>
              <a:r>
                <a:rPr lang="en-US" sz="2600">
                  <a:solidFill>
                    <a:srgbClr val="222321"/>
                  </a:solidFill>
                  <a:latin typeface="Open Sans"/>
                </a:rPr>
                <a:t>12 months is the minimum goal. Every 3 to 4 weeks, minimum.</a:t>
              </a:r>
            </a:p>
          </p:txBody>
        </p:sp>
      </p:grpSp>
      <p:grpSp>
        <p:nvGrpSpPr>
          <p:cNvPr id="13" name="Group 13"/>
          <p:cNvGrpSpPr/>
          <p:nvPr/>
        </p:nvGrpSpPr>
        <p:grpSpPr>
          <a:xfrm>
            <a:off x="10591600" y="6958987"/>
            <a:ext cx="6191650" cy="1987947"/>
            <a:chOff x="0" y="0"/>
            <a:chExt cx="8255533" cy="2650596"/>
          </a:xfrm>
        </p:grpSpPr>
        <p:sp>
          <p:nvSpPr>
            <p:cNvPr id="14" name="TextBox 14"/>
            <p:cNvSpPr txBox="1"/>
            <p:nvPr/>
          </p:nvSpPr>
          <p:spPr>
            <a:xfrm>
              <a:off x="0" y="-28575"/>
              <a:ext cx="8255533" cy="1363451"/>
            </a:xfrm>
            <a:prstGeom prst="rect">
              <a:avLst/>
            </a:prstGeom>
          </p:spPr>
          <p:txBody>
            <a:bodyPr lIns="0" tIns="0" rIns="0" bIns="0" rtlCol="0" anchor="t">
              <a:spAutoFit/>
            </a:bodyPr>
            <a:lstStyle/>
            <a:p>
              <a:pPr>
                <a:lnSpc>
                  <a:spcPts val="4159"/>
                </a:lnSpc>
              </a:pPr>
              <a:r>
                <a:rPr lang="en-US" sz="3199" spc="255">
                  <a:solidFill>
                    <a:srgbClr val="222321"/>
                  </a:solidFill>
                  <a:latin typeface="Open Sans Bold"/>
                </a:rPr>
                <a:t>DON'T PUT ALL YOUR EGGS IN ONE BASKET</a:t>
              </a:r>
            </a:p>
          </p:txBody>
        </p:sp>
        <p:sp>
          <p:nvSpPr>
            <p:cNvPr id="15" name="TextBox 15"/>
            <p:cNvSpPr txBox="1"/>
            <p:nvPr/>
          </p:nvSpPr>
          <p:spPr>
            <a:xfrm>
              <a:off x="6807" y="1376151"/>
              <a:ext cx="8248727" cy="1274445"/>
            </a:xfrm>
            <a:prstGeom prst="rect">
              <a:avLst/>
            </a:prstGeom>
          </p:spPr>
          <p:txBody>
            <a:bodyPr lIns="0" tIns="0" rIns="0" bIns="0" rtlCol="0" anchor="t">
              <a:spAutoFit/>
            </a:bodyPr>
            <a:lstStyle/>
            <a:p>
              <a:pPr>
                <a:lnSpc>
                  <a:spcPts val="3900"/>
                </a:lnSpc>
              </a:pPr>
              <a:r>
                <a:rPr lang="en-US" sz="2600">
                  <a:solidFill>
                    <a:srgbClr val="FFFFFF"/>
                  </a:solidFill>
                  <a:latin typeface="Open Sans"/>
                </a:rPr>
                <a:t>Cultivate through different mediums.</a:t>
              </a:r>
            </a:p>
            <a:p>
              <a:pPr>
                <a:lnSpc>
                  <a:spcPts val="3900"/>
                </a:lnSpc>
              </a:pPr>
              <a:r>
                <a:rPr lang="en-US" sz="2600">
                  <a:solidFill>
                    <a:srgbClr val="FFFFFF"/>
                  </a:solidFill>
                  <a:latin typeface="Open Sans"/>
                </a:rPr>
                <a:t>Build your brand. </a:t>
              </a:r>
            </a:p>
          </p:txBody>
        </p:sp>
      </p:grpSp>
      <p:grpSp>
        <p:nvGrpSpPr>
          <p:cNvPr id="16" name="Group 16"/>
          <p:cNvGrpSpPr/>
          <p:nvPr/>
        </p:nvGrpSpPr>
        <p:grpSpPr>
          <a:xfrm>
            <a:off x="3256950" y="3447536"/>
            <a:ext cx="6191650" cy="1962348"/>
            <a:chOff x="0" y="0"/>
            <a:chExt cx="8255533" cy="2616464"/>
          </a:xfrm>
        </p:grpSpPr>
        <p:sp>
          <p:nvSpPr>
            <p:cNvPr id="17" name="TextBox 17"/>
            <p:cNvSpPr txBox="1"/>
            <p:nvPr/>
          </p:nvSpPr>
          <p:spPr>
            <a:xfrm>
              <a:off x="0" y="-28575"/>
              <a:ext cx="8255533" cy="668920"/>
            </a:xfrm>
            <a:prstGeom prst="rect">
              <a:avLst/>
            </a:prstGeom>
          </p:spPr>
          <p:txBody>
            <a:bodyPr lIns="0" tIns="0" rIns="0" bIns="0" rtlCol="0" anchor="t">
              <a:spAutoFit/>
            </a:bodyPr>
            <a:lstStyle/>
            <a:p>
              <a:pPr>
                <a:lnSpc>
                  <a:spcPts val="4159"/>
                </a:lnSpc>
              </a:pPr>
              <a:r>
                <a:rPr lang="en-US" sz="3199" spc="255">
                  <a:solidFill>
                    <a:srgbClr val="222321"/>
                  </a:solidFill>
                  <a:latin typeface="Open Sans Bold"/>
                </a:rPr>
                <a:t>SIZE OF FARM</a:t>
              </a:r>
            </a:p>
          </p:txBody>
        </p:sp>
        <p:sp>
          <p:nvSpPr>
            <p:cNvPr id="18" name="TextBox 18"/>
            <p:cNvSpPr txBox="1"/>
            <p:nvPr/>
          </p:nvSpPr>
          <p:spPr>
            <a:xfrm>
              <a:off x="6807" y="681620"/>
              <a:ext cx="8248727" cy="1934845"/>
            </a:xfrm>
            <a:prstGeom prst="rect">
              <a:avLst/>
            </a:prstGeom>
          </p:spPr>
          <p:txBody>
            <a:bodyPr lIns="0" tIns="0" rIns="0" bIns="0" rtlCol="0" anchor="t">
              <a:spAutoFit/>
            </a:bodyPr>
            <a:lstStyle/>
            <a:p>
              <a:pPr>
                <a:lnSpc>
                  <a:spcPts val="3900"/>
                </a:lnSpc>
              </a:pPr>
              <a:r>
                <a:rPr lang="en-US" sz="2600">
                  <a:solidFill>
                    <a:srgbClr val="FFFFFF"/>
                  </a:solidFill>
                  <a:latin typeface="Open Sans"/>
                </a:rPr>
                <a:t>Large enough for good turnover and small enough not to drain the budget</a:t>
              </a:r>
            </a:p>
            <a:p>
              <a:pPr>
                <a:lnSpc>
                  <a:spcPts val="3900"/>
                </a:lnSpc>
              </a:pPr>
              <a:r>
                <a:rPr lang="en-US" sz="2600">
                  <a:solidFill>
                    <a:srgbClr val="FFFFFF"/>
                  </a:solidFill>
                  <a:latin typeface="Open Sans"/>
                </a:rPr>
                <a:t>Start with 200-500 homes </a:t>
              </a:r>
            </a:p>
          </p:txBody>
        </p:sp>
      </p:grpSp>
      <p:grpSp>
        <p:nvGrpSpPr>
          <p:cNvPr id="19" name="Group 19"/>
          <p:cNvGrpSpPr/>
          <p:nvPr/>
        </p:nvGrpSpPr>
        <p:grpSpPr>
          <a:xfrm>
            <a:off x="2780900" y="838200"/>
            <a:ext cx="14478400" cy="1553053"/>
            <a:chOff x="0" y="0"/>
            <a:chExt cx="19304533" cy="2070737"/>
          </a:xfrm>
        </p:grpSpPr>
        <p:sp>
          <p:nvSpPr>
            <p:cNvPr id="20" name="TextBox 20"/>
            <p:cNvSpPr txBox="1"/>
            <p:nvPr/>
          </p:nvSpPr>
          <p:spPr>
            <a:xfrm>
              <a:off x="0" y="0"/>
              <a:ext cx="19304533" cy="1460500"/>
            </a:xfrm>
            <a:prstGeom prst="rect">
              <a:avLst/>
            </a:prstGeom>
          </p:spPr>
          <p:txBody>
            <a:bodyPr lIns="0" tIns="0" rIns="0" bIns="0" rtlCol="0" anchor="t">
              <a:spAutoFit/>
            </a:bodyPr>
            <a:lstStyle/>
            <a:p>
              <a:pPr>
                <a:lnSpc>
                  <a:spcPts val="8640"/>
                </a:lnSpc>
              </a:pPr>
              <a:r>
                <a:rPr lang="en-US" sz="7200" spc="-72">
                  <a:solidFill>
                    <a:srgbClr val="006AB4"/>
                  </a:solidFill>
                  <a:latin typeface="Open Sans Bold"/>
                </a:rPr>
                <a:t>SETTING A BUDGET</a:t>
              </a:r>
            </a:p>
          </p:txBody>
        </p:sp>
        <p:sp>
          <p:nvSpPr>
            <p:cNvPr id="21" name="AutoShape 21"/>
            <p:cNvSpPr/>
            <p:nvPr/>
          </p:nvSpPr>
          <p:spPr>
            <a:xfrm>
              <a:off x="0" y="1968500"/>
              <a:ext cx="19299577" cy="102237"/>
            </a:xfrm>
            <a:prstGeom prst="rect">
              <a:avLst/>
            </a:prstGeom>
            <a:solidFill>
              <a:srgbClr val="006AB4"/>
            </a:solidFill>
          </p:spPr>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22321"/>
        </a:solidFill>
        <a:effectLst/>
      </p:bgPr>
    </p:bg>
    <p:spTree>
      <p:nvGrpSpPr>
        <p:cNvPr id="1" name=""/>
        <p:cNvGrpSpPr/>
        <p:nvPr/>
      </p:nvGrpSpPr>
      <p:grpSpPr>
        <a:xfrm>
          <a:off x="0" y="0"/>
          <a:ext cx="0" cy="0"/>
          <a:chOff x="0" y="0"/>
          <a:chExt cx="0" cy="0"/>
        </a:xfrm>
      </p:grpSpPr>
      <p:sp>
        <p:nvSpPr>
          <p:cNvPr id="2" name="AutoShape 2"/>
          <p:cNvSpPr/>
          <p:nvPr/>
        </p:nvSpPr>
        <p:spPr>
          <a:xfrm>
            <a:off x="-323850" y="-274722"/>
            <a:ext cx="2190750" cy="10953750"/>
          </a:xfrm>
          <a:prstGeom prst="rect">
            <a:avLst/>
          </a:prstGeom>
          <a:solidFill>
            <a:srgbClr val="FAFBFB"/>
          </a:solidFill>
        </p:spPr>
      </p:sp>
      <p:sp>
        <p:nvSpPr>
          <p:cNvPr id="3" name="AutoShape 3"/>
          <p:cNvSpPr/>
          <p:nvPr/>
        </p:nvSpPr>
        <p:spPr>
          <a:xfrm>
            <a:off x="10115550" y="2761835"/>
            <a:ext cx="7143750" cy="3333750"/>
          </a:xfrm>
          <a:prstGeom prst="rect">
            <a:avLst/>
          </a:prstGeom>
          <a:solidFill>
            <a:srgbClr val="FAFBFB"/>
          </a:solidFill>
        </p:spPr>
      </p:sp>
      <p:sp>
        <p:nvSpPr>
          <p:cNvPr id="4" name="AutoShape 4"/>
          <p:cNvSpPr/>
          <p:nvPr/>
        </p:nvSpPr>
        <p:spPr>
          <a:xfrm>
            <a:off x="2780900" y="6286085"/>
            <a:ext cx="7143750" cy="3333750"/>
          </a:xfrm>
          <a:prstGeom prst="rect">
            <a:avLst/>
          </a:prstGeom>
          <a:solidFill>
            <a:srgbClr val="FAFBFB"/>
          </a:solidFill>
        </p:spPr>
      </p:sp>
      <p:sp>
        <p:nvSpPr>
          <p:cNvPr id="5" name="AutoShape 5"/>
          <p:cNvSpPr/>
          <p:nvPr/>
        </p:nvSpPr>
        <p:spPr>
          <a:xfrm>
            <a:off x="2780900" y="2761835"/>
            <a:ext cx="7143750" cy="3333750"/>
          </a:xfrm>
          <a:prstGeom prst="rect">
            <a:avLst/>
          </a:prstGeom>
          <a:solidFill>
            <a:srgbClr val="006AB4"/>
          </a:solidFill>
        </p:spPr>
      </p:sp>
      <p:sp>
        <p:nvSpPr>
          <p:cNvPr id="6" name="AutoShape 6"/>
          <p:cNvSpPr/>
          <p:nvPr/>
        </p:nvSpPr>
        <p:spPr>
          <a:xfrm>
            <a:off x="10115550" y="6286085"/>
            <a:ext cx="7143750" cy="3333750"/>
          </a:xfrm>
          <a:prstGeom prst="rect">
            <a:avLst/>
          </a:prstGeom>
          <a:solidFill>
            <a:srgbClr val="006AB4"/>
          </a:solidFill>
        </p:spPr>
      </p:sp>
      <p:grpSp>
        <p:nvGrpSpPr>
          <p:cNvPr id="7" name="Group 7"/>
          <p:cNvGrpSpPr/>
          <p:nvPr/>
        </p:nvGrpSpPr>
        <p:grpSpPr>
          <a:xfrm>
            <a:off x="10591600" y="3224591"/>
            <a:ext cx="6191650" cy="2408237"/>
            <a:chOff x="0" y="0"/>
            <a:chExt cx="8255533" cy="3210983"/>
          </a:xfrm>
        </p:grpSpPr>
        <p:sp>
          <p:nvSpPr>
            <p:cNvPr id="8" name="TextBox 8"/>
            <p:cNvSpPr txBox="1"/>
            <p:nvPr/>
          </p:nvSpPr>
          <p:spPr>
            <a:xfrm>
              <a:off x="0" y="-28575"/>
              <a:ext cx="8255533" cy="672888"/>
            </a:xfrm>
            <a:prstGeom prst="rect">
              <a:avLst/>
            </a:prstGeom>
          </p:spPr>
          <p:txBody>
            <a:bodyPr lIns="0" tIns="0" rIns="0" bIns="0" rtlCol="0" anchor="t">
              <a:spAutoFit/>
            </a:bodyPr>
            <a:lstStyle/>
            <a:p>
              <a:pPr>
                <a:lnSpc>
                  <a:spcPts val="4159"/>
                </a:lnSpc>
              </a:pPr>
              <a:r>
                <a:rPr lang="en-US" sz="3199" spc="255">
                  <a:solidFill>
                    <a:srgbClr val="222321"/>
                  </a:solidFill>
                  <a:latin typeface="Open Sans Bold"/>
                </a:rPr>
                <a:t>LETTERS</a:t>
              </a:r>
            </a:p>
          </p:txBody>
        </p:sp>
        <p:sp>
          <p:nvSpPr>
            <p:cNvPr id="9" name="TextBox 9"/>
            <p:cNvSpPr txBox="1"/>
            <p:nvPr/>
          </p:nvSpPr>
          <p:spPr>
            <a:xfrm>
              <a:off x="6807" y="685588"/>
              <a:ext cx="8248727" cy="2525395"/>
            </a:xfrm>
            <a:prstGeom prst="rect">
              <a:avLst/>
            </a:prstGeom>
          </p:spPr>
          <p:txBody>
            <a:bodyPr lIns="0" tIns="0" rIns="0" bIns="0" rtlCol="0" anchor="t">
              <a:spAutoFit/>
            </a:bodyPr>
            <a:lstStyle/>
            <a:p>
              <a:pPr>
                <a:lnSpc>
                  <a:spcPts val="3900"/>
                </a:lnSpc>
              </a:pPr>
              <a:r>
                <a:rPr lang="en-US" sz="2600">
                  <a:solidFill>
                    <a:srgbClr val="222321"/>
                  </a:solidFill>
                  <a:latin typeface="Open Sans"/>
                </a:rPr>
                <a:t>.60 cents for postage on each letter</a:t>
              </a:r>
            </a:p>
            <a:p>
              <a:pPr>
                <a:lnSpc>
                  <a:spcPts val="3900"/>
                </a:lnSpc>
              </a:pPr>
              <a:r>
                <a:rPr lang="en-US" sz="2600">
                  <a:solidFill>
                    <a:srgbClr val="222321"/>
                  </a:solidFill>
                  <a:latin typeface="Open Sans"/>
                </a:rPr>
                <a:t>.25 cents for print on each letter</a:t>
              </a:r>
            </a:p>
            <a:p>
              <a:pPr>
                <a:lnSpc>
                  <a:spcPts val="3900"/>
                </a:lnSpc>
              </a:pPr>
              <a:r>
                <a:rPr lang="en-US" sz="2600">
                  <a:solidFill>
                    <a:srgbClr val="222321"/>
                  </a:solidFill>
                  <a:latin typeface="Open Sans"/>
                </a:rPr>
                <a:t>$20-25 - 500 envelopes from Amazon</a:t>
              </a:r>
            </a:p>
            <a:p>
              <a:pPr>
                <a:lnSpc>
                  <a:spcPts val="3900"/>
                </a:lnSpc>
              </a:pPr>
              <a:r>
                <a:rPr lang="en-US" sz="2600">
                  <a:solidFill>
                    <a:srgbClr val="222321"/>
                  </a:solidFill>
                  <a:latin typeface="Open Sans"/>
                </a:rPr>
                <a:t>Total 200-500 homes: $190-450</a:t>
              </a:r>
            </a:p>
          </p:txBody>
        </p:sp>
      </p:grpSp>
      <p:grpSp>
        <p:nvGrpSpPr>
          <p:cNvPr id="10" name="Group 10"/>
          <p:cNvGrpSpPr/>
          <p:nvPr/>
        </p:nvGrpSpPr>
        <p:grpSpPr>
          <a:xfrm>
            <a:off x="3256950" y="6736935"/>
            <a:ext cx="6191650" cy="2432050"/>
            <a:chOff x="0" y="0"/>
            <a:chExt cx="8255533" cy="3242733"/>
          </a:xfrm>
        </p:grpSpPr>
        <p:sp>
          <p:nvSpPr>
            <p:cNvPr id="11" name="TextBox 11"/>
            <p:cNvSpPr txBox="1"/>
            <p:nvPr/>
          </p:nvSpPr>
          <p:spPr>
            <a:xfrm>
              <a:off x="0" y="-28575"/>
              <a:ext cx="8255533" cy="672888"/>
            </a:xfrm>
            <a:prstGeom prst="rect">
              <a:avLst/>
            </a:prstGeom>
          </p:spPr>
          <p:txBody>
            <a:bodyPr lIns="0" tIns="0" rIns="0" bIns="0" rtlCol="0" anchor="t">
              <a:spAutoFit/>
            </a:bodyPr>
            <a:lstStyle/>
            <a:p>
              <a:pPr>
                <a:lnSpc>
                  <a:spcPts val="4159"/>
                </a:lnSpc>
              </a:pPr>
              <a:r>
                <a:rPr lang="en-US" sz="3199" spc="255">
                  <a:solidFill>
                    <a:srgbClr val="222321"/>
                  </a:solidFill>
                  <a:latin typeface="Open Sans Bold"/>
                </a:rPr>
                <a:t>FACEBOOK ADS</a:t>
              </a:r>
            </a:p>
          </p:txBody>
        </p:sp>
        <p:sp>
          <p:nvSpPr>
            <p:cNvPr id="12" name="TextBox 12"/>
            <p:cNvSpPr txBox="1"/>
            <p:nvPr/>
          </p:nvSpPr>
          <p:spPr>
            <a:xfrm>
              <a:off x="6807" y="685588"/>
              <a:ext cx="8248727" cy="2557145"/>
            </a:xfrm>
            <a:prstGeom prst="rect">
              <a:avLst/>
            </a:prstGeom>
          </p:spPr>
          <p:txBody>
            <a:bodyPr lIns="0" tIns="0" rIns="0" bIns="0" rtlCol="0" anchor="t">
              <a:spAutoFit/>
            </a:bodyPr>
            <a:lstStyle/>
            <a:p>
              <a:pPr>
                <a:lnSpc>
                  <a:spcPts val="3900"/>
                </a:lnSpc>
              </a:pPr>
              <a:r>
                <a:rPr lang="en-US" sz="2600">
                  <a:solidFill>
                    <a:srgbClr val="222321"/>
                  </a:solidFill>
                  <a:latin typeface="Open Sans"/>
                </a:rPr>
                <a:t>$75-150 per month</a:t>
              </a:r>
            </a:p>
            <a:p>
              <a:pPr>
                <a:lnSpc>
                  <a:spcPts val="3900"/>
                </a:lnSpc>
              </a:pPr>
              <a:r>
                <a:rPr lang="en-US" sz="2600">
                  <a:solidFill>
                    <a:srgbClr val="222321"/>
                  </a:solidFill>
                  <a:latin typeface="Open Sans"/>
                </a:rPr>
                <a:t>Just Solds, Just Listed, Coming Soon, Open Houses, Market Updates, Brand Awareness</a:t>
              </a:r>
            </a:p>
          </p:txBody>
        </p:sp>
      </p:grpSp>
      <p:grpSp>
        <p:nvGrpSpPr>
          <p:cNvPr id="13" name="Group 13"/>
          <p:cNvGrpSpPr/>
          <p:nvPr/>
        </p:nvGrpSpPr>
        <p:grpSpPr>
          <a:xfrm>
            <a:off x="10591600" y="7231789"/>
            <a:ext cx="6191650" cy="1442343"/>
            <a:chOff x="0" y="0"/>
            <a:chExt cx="8255533" cy="1923124"/>
          </a:xfrm>
        </p:grpSpPr>
        <p:sp>
          <p:nvSpPr>
            <p:cNvPr id="14" name="TextBox 14"/>
            <p:cNvSpPr txBox="1"/>
            <p:nvPr/>
          </p:nvSpPr>
          <p:spPr>
            <a:xfrm>
              <a:off x="0" y="-28575"/>
              <a:ext cx="8255533" cy="670904"/>
            </a:xfrm>
            <a:prstGeom prst="rect">
              <a:avLst/>
            </a:prstGeom>
          </p:spPr>
          <p:txBody>
            <a:bodyPr lIns="0" tIns="0" rIns="0" bIns="0" rtlCol="0" anchor="t">
              <a:spAutoFit/>
            </a:bodyPr>
            <a:lstStyle/>
            <a:p>
              <a:pPr>
                <a:lnSpc>
                  <a:spcPts val="4159"/>
                </a:lnSpc>
              </a:pPr>
              <a:r>
                <a:rPr lang="en-US" sz="3199" spc="255">
                  <a:solidFill>
                    <a:srgbClr val="222321"/>
                  </a:solidFill>
                  <a:latin typeface="Open Sans Bold"/>
                </a:rPr>
                <a:t>PREDICTIVE ANALYTICS</a:t>
              </a:r>
            </a:p>
          </p:txBody>
        </p:sp>
        <p:sp>
          <p:nvSpPr>
            <p:cNvPr id="15" name="TextBox 15"/>
            <p:cNvSpPr txBox="1"/>
            <p:nvPr/>
          </p:nvSpPr>
          <p:spPr>
            <a:xfrm>
              <a:off x="6807" y="683604"/>
              <a:ext cx="8248727" cy="1239520"/>
            </a:xfrm>
            <a:prstGeom prst="rect">
              <a:avLst/>
            </a:prstGeom>
          </p:spPr>
          <p:txBody>
            <a:bodyPr lIns="0" tIns="0" rIns="0" bIns="0" rtlCol="0" anchor="t">
              <a:spAutoFit/>
            </a:bodyPr>
            <a:lstStyle/>
            <a:p>
              <a:pPr>
                <a:lnSpc>
                  <a:spcPts val="3900"/>
                </a:lnSpc>
              </a:pPr>
              <a:r>
                <a:rPr lang="en-US" sz="2600">
                  <a:solidFill>
                    <a:srgbClr val="FFFFFF"/>
                  </a:solidFill>
                  <a:latin typeface="Open Sans"/>
                </a:rPr>
                <a:t>Varies by platform</a:t>
              </a:r>
            </a:p>
            <a:p>
              <a:pPr>
                <a:lnSpc>
                  <a:spcPts val="3900"/>
                </a:lnSpc>
              </a:pPr>
              <a:endParaRPr lang="en-US" sz="2600">
                <a:solidFill>
                  <a:srgbClr val="FFFFFF"/>
                </a:solidFill>
                <a:latin typeface="Open Sans"/>
              </a:endParaRPr>
            </a:p>
          </p:txBody>
        </p:sp>
      </p:grpSp>
      <p:grpSp>
        <p:nvGrpSpPr>
          <p:cNvPr id="16" name="Group 16"/>
          <p:cNvGrpSpPr/>
          <p:nvPr/>
        </p:nvGrpSpPr>
        <p:grpSpPr>
          <a:xfrm>
            <a:off x="3256950" y="2950748"/>
            <a:ext cx="6191650" cy="2955925"/>
            <a:chOff x="0" y="0"/>
            <a:chExt cx="8255533" cy="3941233"/>
          </a:xfrm>
        </p:grpSpPr>
        <p:sp>
          <p:nvSpPr>
            <p:cNvPr id="17" name="TextBox 17"/>
            <p:cNvSpPr txBox="1"/>
            <p:nvPr/>
          </p:nvSpPr>
          <p:spPr>
            <a:xfrm>
              <a:off x="0" y="-28575"/>
              <a:ext cx="8255533" cy="672888"/>
            </a:xfrm>
            <a:prstGeom prst="rect">
              <a:avLst/>
            </a:prstGeom>
          </p:spPr>
          <p:txBody>
            <a:bodyPr lIns="0" tIns="0" rIns="0" bIns="0" rtlCol="0" anchor="t">
              <a:spAutoFit/>
            </a:bodyPr>
            <a:lstStyle/>
            <a:p>
              <a:pPr>
                <a:lnSpc>
                  <a:spcPts val="4159"/>
                </a:lnSpc>
              </a:pPr>
              <a:r>
                <a:rPr lang="en-US" sz="3199" spc="255">
                  <a:solidFill>
                    <a:srgbClr val="222321"/>
                  </a:solidFill>
                  <a:latin typeface="Open Sans Bold"/>
                </a:rPr>
                <a:t>POSTCARDS</a:t>
              </a:r>
            </a:p>
          </p:txBody>
        </p:sp>
        <p:sp>
          <p:nvSpPr>
            <p:cNvPr id="18" name="TextBox 18"/>
            <p:cNvSpPr txBox="1"/>
            <p:nvPr/>
          </p:nvSpPr>
          <p:spPr>
            <a:xfrm>
              <a:off x="6807" y="685588"/>
              <a:ext cx="8248727" cy="3255645"/>
            </a:xfrm>
            <a:prstGeom prst="rect">
              <a:avLst/>
            </a:prstGeom>
          </p:spPr>
          <p:txBody>
            <a:bodyPr lIns="0" tIns="0" rIns="0" bIns="0" rtlCol="0" anchor="t">
              <a:spAutoFit/>
            </a:bodyPr>
            <a:lstStyle/>
            <a:p>
              <a:pPr>
                <a:lnSpc>
                  <a:spcPts val="3900"/>
                </a:lnSpc>
              </a:pPr>
              <a:r>
                <a:rPr lang="en-US" sz="2600">
                  <a:solidFill>
                    <a:srgbClr val="FFFFFF"/>
                  </a:solidFill>
                  <a:latin typeface="Open Sans"/>
                </a:rPr>
                <a:t>200-500 homes</a:t>
              </a:r>
            </a:p>
            <a:p>
              <a:pPr>
                <a:lnSpc>
                  <a:spcPts val="3900"/>
                </a:lnSpc>
              </a:pPr>
              <a:r>
                <a:rPr lang="en-US" sz="2600">
                  <a:solidFill>
                    <a:srgbClr val="FFFFFF"/>
                  </a:solidFill>
                  <a:latin typeface="Open Sans"/>
                </a:rPr>
                <a:t>Potsage is between $44 for 100 </a:t>
              </a:r>
            </a:p>
            <a:p>
              <a:pPr>
                <a:lnSpc>
                  <a:spcPts val="3900"/>
                </a:lnSpc>
              </a:pPr>
              <a:r>
                <a:rPr lang="en-US" sz="2600">
                  <a:solidFill>
                    <a:srgbClr val="FFFFFF"/>
                  </a:solidFill>
                  <a:latin typeface="Open Sans"/>
                </a:rPr>
                <a:t>Print is between $60-155 </a:t>
              </a:r>
            </a:p>
            <a:p>
              <a:pPr>
                <a:lnSpc>
                  <a:spcPts val="3900"/>
                </a:lnSpc>
              </a:pPr>
              <a:r>
                <a:rPr lang="en-US" sz="2600">
                  <a:solidFill>
                    <a:srgbClr val="FFFFFF"/>
                  </a:solidFill>
                  <a:latin typeface="Open Sans"/>
                </a:rPr>
                <a:t>Total is $104-255 depending on # of people in farm</a:t>
              </a:r>
            </a:p>
          </p:txBody>
        </p:sp>
      </p:grpSp>
      <p:grpSp>
        <p:nvGrpSpPr>
          <p:cNvPr id="19" name="Group 19"/>
          <p:cNvGrpSpPr/>
          <p:nvPr/>
        </p:nvGrpSpPr>
        <p:grpSpPr>
          <a:xfrm>
            <a:off x="2780900" y="838200"/>
            <a:ext cx="14478400" cy="1553053"/>
            <a:chOff x="0" y="0"/>
            <a:chExt cx="19304533" cy="2070737"/>
          </a:xfrm>
        </p:grpSpPr>
        <p:sp>
          <p:nvSpPr>
            <p:cNvPr id="20" name="TextBox 20"/>
            <p:cNvSpPr txBox="1"/>
            <p:nvPr/>
          </p:nvSpPr>
          <p:spPr>
            <a:xfrm>
              <a:off x="0" y="0"/>
              <a:ext cx="19304533" cy="1460500"/>
            </a:xfrm>
            <a:prstGeom prst="rect">
              <a:avLst/>
            </a:prstGeom>
          </p:spPr>
          <p:txBody>
            <a:bodyPr lIns="0" tIns="0" rIns="0" bIns="0" rtlCol="0" anchor="t">
              <a:spAutoFit/>
            </a:bodyPr>
            <a:lstStyle/>
            <a:p>
              <a:pPr>
                <a:lnSpc>
                  <a:spcPts val="8640"/>
                </a:lnSpc>
              </a:pPr>
              <a:r>
                <a:rPr lang="en-US" sz="7200" spc="-72">
                  <a:solidFill>
                    <a:srgbClr val="006AB4"/>
                  </a:solidFill>
                  <a:latin typeface="Open Sans Bold"/>
                </a:rPr>
                <a:t>COST OF MARKETING </a:t>
              </a:r>
            </a:p>
          </p:txBody>
        </p:sp>
        <p:sp>
          <p:nvSpPr>
            <p:cNvPr id="21" name="AutoShape 21"/>
            <p:cNvSpPr/>
            <p:nvPr/>
          </p:nvSpPr>
          <p:spPr>
            <a:xfrm>
              <a:off x="0" y="1968500"/>
              <a:ext cx="19299577" cy="102237"/>
            </a:xfrm>
            <a:prstGeom prst="rect">
              <a:avLst/>
            </a:prstGeom>
            <a:solidFill>
              <a:srgbClr val="006AB4"/>
            </a:solid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930</Words>
  <Application>Microsoft Office PowerPoint</Application>
  <PresentationFormat>Custom</PresentationFormat>
  <Paragraphs>143</Paragraphs>
  <Slides>17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Open Sans</vt:lpstr>
      <vt:lpstr>Abril Fatface</vt:lpstr>
      <vt:lpstr>Open Sans Bold Italics</vt:lpstr>
      <vt:lpstr>Calibri</vt:lpstr>
      <vt:lpstr>Open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FARMING PRESENTATION</dc:title>
  <dc:creator>Hannah Weichel</dc:creator>
  <cp:lastModifiedBy>Hannah Weichel</cp:lastModifiedBy>
  <cp:revision>2</cp:revision>
  <dcterms:created xsi:type="dcterms:W3CDTF">2006-08-16T00:00:00Z</dcterms:created>
  <dcterms:modified xsi:type="dcterms:W3CDTF">2023-01-09T17:45:01Z</dcterms:modified>
  <dc:identifier>DADcfFTphbk</dc:identifier>
</cp:coreProperties>
</file>